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8"/>
  </p:notesMasterIdLst>
  <p:sldIdLst>
    <p:sldId id="256" r:id="rId2"/>
    <p:sldId id="257" r:id="rId3"/>
    <p:sldId id="266" r:id="rId4"/>
    <p:sldId id="267" r:id="rId5"/>
    <p:sldId id="272" r:id="rId6"/>
    <p:sldId id="270" r:id="rId7"/>
    <p:sldId id="297" r:id="rId8"/>
    <p:sldId id="265" r:id="rId9"/>
    <p:sldId id="269" r:id="rId10"/>
    <p:sldId id="273" r:id="rId11"/>
    <p:sldId id="271" r:id="rId12"/>
    <p:sldId id="274" r:id="rId13"/>
    <p:sldId id="276" r:id="rId14"/>
    <p:sldId id="275" r:id="rId15"/>
    <p:sldId id="259" r:id="rId16"/>
    <p:sldId id="278" r:id="rId17"/>
    <p:sldId id="294" r:id="rId18"/>
    <p:sldId id="295" r:id="rId19"/>
    <p:sldId id="296" r:id="rId20"/>
    <p:sldId id="293" r:id="rId21"/>
    <p:sldId id="298" r:id="rId22"/>
    <p:sldId id="277" r:id="rId23"/>
    <p:sldId id="279" r:id="rId24"/>
    <p:sldId id="280" r:id="rId25"/>
    <p:sldId id="281" r:id="rId26"/>
    <p:sldId id="282" r:id="rId27"/>
    <p:sldId id="285" r:id="rId28"/>
    <p:sldId id="284" r:id="rId29"/>
    <p:sldId id="287" r:id="rId30"/>
    <p:sldId id="289" r:id="rId31"/>
    <p:sldId id="286" r:id="rId32"/>
    <p:sldId id="288" r:id="rId33"/>
    <p:sldId id="291" r:id="rId34"/>
    <p:sldId id="290" r:id="rId35"/>
    <p:sldId id="283" r:id="rId36"/>
    <p:sldId id="260" r:id="rId3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86243" autoAdjust="0"/>
  </p:normalViewPr>
  <p:slideViewPr>
    <p:cSldViewPr snapToGrid="0" snapToObjects="1">
      <p:cViewPr varScale="1">
        <p:scale>
          <a:sx n="83" d="100"/>
          <a:sy n="83" d="100"/>
        </p:scale>
        <p:origin x="1944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27091624910523"/>
          <c:y val="7.3148148148148101E-2"/>
          <c:w val="0.745650680028633"/>
          <c:h val="0.5070220909886260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Start</c:v>
                </c:pt>
              </c:strCache>
            </c:strRef>
          </c:tx>
          <c:spPr>
            <a:solidFill>
              <a:srgbClr val="3366FF"/>
            </a:solidFill>
          </c:spPr>
          <c:invertIfNegative val="0"/>
          <c:cat>
            <c:strRef>
              <c:f>Sheet1!$A$2:$A$6</c:f>
              <c:strCache>
                <c:ptCount val="5"/>
                <c:pt idx="0">
                  <c:v>Awful</c:v>
                </c:pt>
                <c:pt idx="1">
                  <c:v>Negative</c:v>
                </c:pt>
                <c:pt idx="2">
                  <c:v>Neutral</c:v>
                </c:pt>
                <c:pt idx="3">
                  <c:v>Positive</c:v>
                </c:pt>
                <c:pt idx="4">
                  <c:v>Enthusiastic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8</c:v>
                </c:pt>
                <c:pt idx="1">
                  <c:v>26</c:v>
                </c:pt>
                <c:pt idx="2">
                  <c:v>17</c:v>
                </c:pt>
                <c:pt idx="3">
                  <c:v>23</c:v>
                </c:pt>
                <c:pt idx="4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B48-4DC9-B101-8C048278F95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End</c:v>
                </c:pt>
              </c:strCache>
            </c:strRef>
          </c:tx>
          <c:spPr>
            <a:solidFill>
              <a:srgbClr val="FFD719"/>
            </a:solidFill>
          </c:spPr>
          <c:invertIfNegative val="0"/>
          <c:cat>
            <c:strRef>
              <c:f>Sheet1!$A$2:$A$6</c:f>
              <c:strCache>
                <c:ptCount val="5"/>
                <c:pt idx="0">
                  <c:v>Awful</c:v>
                </c:pt>
                <c:pt idx="1">
                  <c:v>Negative</c:v>
                </c:pt>
                <c:pt idx="2">
                  <c:v>Neutral</c:v>
                </c:pt>
                <c:pt idx="3">
                  <c:v>Positive</c:v>
                </c:pt>
                <c:pt idx="4">
                  <c:v>Enthusiastic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12</c:v>
                </c:pt>
                <c:pt idx="1">
                  <c:v>33</c:v>
                </c:pt>
                <c:pt idx="2">
                  <c:v>17</c:v>
                </c:pt>
                <c:pt idx="3">
                  <c:v>14</c:v>
                </c:pt>
                <c:pt idx="4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B48-4DC9-B101-8C048278F95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2069863208"/>
        <c:axId val="-2069866200"/>
      </c:barChart>
      <c:catAx>
        <c:axId val="-2069863208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crossAx val="-2069866200"/>
        <c:crosses val="autoZero"/>
        <c:auto val="1"/>
        <c:lblAlgn val="ctr"/>
        <c:lblOffset val="100"/>
        <c:noMultiLvlLbl val="0"/>
      </c:catAx>
      <c:valAx>
        <c:axId val="-2069866200"/>
        <c:scaling>
          <c:orientation val="minMax"/>
        </c:scaling>
        <c:delete val="1"/>
        <c:axPos val="l"/>
        <c:majorGridlines/>
        <c:numFmt formatCode="General" sourceLinked="1"/>
        <c:majorTickMark val="out"/>
        <c:minorTickMark val="none"/>
        <c:tickLblPos val="nextTo"/>
        <c:crossAx val="-2069863208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43284753042233398"/>
          <c:y val="5.5893117526975802E-2"/>
          <c:w val="0.39291010498687701"/>
          <c:h val="0.13300488480606601"/>
        </c:manualLayout>
      </c:layout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27091624910523"/>
          <c:y val="7.3148148148148101E-2"/>
          <c:w val="0.745650680028633"/>
          <c:h val="0.5070220909886260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Start</c:v>
                </c:pt>
              </c:strCache>
            </c:strRef>
          </c:tx>
          <c:spPr>
            <a:solidFill>
              <a:srgbClr val="3366FF"/>
            </a:solidFill>
          </c:spPr>
          <c:invertIfNegative val="0"/>
          <c:cat>
            <c:strRef>
              <c:f>Sheet1!$A$2:$A$6</c:f>
              <c:strCache>
                <c:ptCount val="5"/>
                <c:pt idx="0">
                  <c:v>Awful</c:v>
                </c:pt>
                <c:pt idx="1">
                  <c:v>Negative</c:v>
                </c:pt>
                <c:pt idx="2">
                  <c:v>Neutral</c:v>
                </c:pt>
                <c:pt idx="3">
                  <c:v>Positive</c:v>
                </c:pt>
                <c:pt idx="4">
                  <c:v>Enthusiastic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35</c:v>
                </c:pt>
                <c:pt idx="1">
                  <c:v>65</c:v>
                </c:pt>
                <c:pt idx="2">
                  <c:v>48</c:v>
                </c:pt>
                <c:pt idx="3">
                  <c:v>38</c:v>
                </c:pt>
                <c:pt idx="4">
                  <c:v>14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126-40D2-9E3C-66B11AF99AA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End</c:v>
                </c:pt>
              </c:strCache>
            </c:strRef>
          </c:tx>
          <c:spPr>
            <a:solidFill>
              <a:srgbClr val="FFD719"/>
            </a:solidFill>
          </c:spPr>
          <c:invertIfNegative val="0"/>
          <c:cat>
            <c:strRef>
              <c:f>Sheet1!$A$2:$A$6</c:f>
              <c:strCache>
                <c:ptCount val="5"/>
                <c:pt idx="0">
                  <c:v>Awful</c:v>
                </c:pt>
                <c:pt idx="1">
                  <c:v>Negative</c:v>
                </c:pt>
                <c:pt idx="2">
                  <c:v>Neutral</c:v>
                </c:pt>
                <c:pt idx="3">
                  <c:v>Positive</c:v>
                </c:pt>
                <c:pt idx="4">
                  <c:v>Enthusiastic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5</c:v>
                </c:pt>
                <c:pt idx="1">
                  <c:v>15</c:v>
                </c:pt>
                <c:pt idx="2">
                  <c:v>30</c:v>
                </c:pt>
                <c:pt idx="3">
                  <c:v>94</c:v>
                </c:pt>
                <c:pt idx="4">
                  <c:v>58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126-40D2-9E3C-66B11AF99AA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2082733272"/>
        <c:axId val="-2082730296"/>
      </c:barChart>
      <c:catAx>
        <c:axId val="-2082733272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crossAx val="-2082730296"/>
        <c:crosses val="autoZero"/>
        <c:auto val="1"/>
        <c:lblAlgn val="ctr"/>
        <c:lblOffset val="100"/>
        <c:noMultiLvlLbl val="0"/>
      </c:catAx>
      <c:valAx>
        <c:axId val="-2082730296"/>
        <c:scaling>
          <c:orientation val="minMax"/>
        </c:scaling>
        <c:delete val="1"/>
        <c:axPos val="l"/>
        <c:majorGridlines/>
        <c:numFmt formatCode="General" sourceLinked="1"/>
        <c:majorTickMark val="out"/>
        <c:minorTickMark val="none"/>
        <c:tickLblPos val="nextTo"/>
        <c:crossAx val="-2082733272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126786924361727"/>
          <c:y val="2.8115339749197998E-2"/>
          <c:w val="0.39291010498687701"/>
          <c:h val="0.19319006999125099"/>
        </c:manualLayout>
      </c:layout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F5F648-1D32-774C-8FFA-A8780226812F}" type="datetimeFigureOut">
              <a:rPr lang="en-US" smtClean="0"/>
              <a:t>6/4/18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A49124-6634-E245-B8E2-1FA351BE6F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8230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More and more faculty are being asked not only to teach, but to also become part of the campus infrastructure.</a:t>
            </a:r>
          </a:p>
          <a:p>
            <a:r>
              <a:rPr lang="en-US" dirty="0"/>
              <a:t>There is so much more to being a full-time teacher than only teaching.</a:t>
            </a:r>
          </a:p>
          <a:p>
            <a:r>
              <a:rPr lang="en-US" dirty="0"/>
              <a:t>Our responsibilities extend outside the classroom in many ways; </a:t>
            </a:r>
            <a:r>
              <a:rPr lang="en-US" dirty="0" err="1"/>
              <a:t>i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A49124-6634-E245-B8E2-1FA351BE6FA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522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800100" indent="-342900" algn="l">
              <a:lnSpc>
                <a:spcPct val="90000"/>
              </a:lnSpc>
              <a:spcBef>
                <a:spcPts val="713"/>
              </a:spcBef>
              <a:buClr>
                <a:srgbClr val="FF9900"/>
              </a:buClr>
              <a:buSzPct val="750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156E37"/>
                </a:solidFill>
                <a:latin typeface="Arial" charset="0"/>
                <a:ea typeface="ＭＳ Ｐゴシック" charset="0"/>
                <a:cs typeface="Arial" charset="0"/>
                <a:sym typeface="Arial" charset="0"/>
              </a:rPr>
              <a:t>Have to assume that students in class know nothing</a:t>
            </a:r>
            <a:br>
              <a:rPr lang="en-US" sz="1200" dirty="0">
                <a:solidFill>
                  <a:srgbClr val="156E37"/>
                </a:solidFill>
                <a:latin typeface="Arial" charset="0"/>
                <a:ea typeface="ＭＳ Ｐゴシック" charset="0"/>
                <a:cs typeface="Arial" charset="0"/>
                <a:sym typeface="Arial" charset="0"/>
              </a:rPr>
            </a:br>
            <a:endParaRPr lang="en-US" sz="1100" dirty="0">
              <a:solidFill>
                <a:srgbClr val="156E37"/>
              </a:solidFill>
              <a:latin typeface="Arial" charset="0"/>
              <a:ea typeface="ＭＳ Ｐゴシック" charset="0"/>
              <a:cs typeface="Arial" charset="0"/>
              <a:sym typeface="Arial" charset="0"/>
            </a:endParaRPr>
          </a:p>
          <a:p>
            <a:pPr marL="801688" indent="-342900" algn="l">
              <a:lnSpc>
                <a:spcPct val="90000"/>
              </a:lnSpc>
              <a:spcBef>
                <a:spcPts val="713"/>
              </a:spcBef>
              <a:buClr>
                <a:srgbClr val="FF9900"/>
              </a:buClr>
              <a:buSzPct val="750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156E37"/>
                </a:solidFill>
                <a:latin typeface="Arial" charset="0"/>
                <a:ea typeface="ＭＳ Ｐゴシック" charset="0"/>
                <a:cs typeface="Arial" charset="0"/>
                <a:sym typeface="Arial" charset="0"/>
              </a:rPr>
              <a:t>Spend valuable class time just getting them started</a:t>
            </a:r>
          </a:p>
          <a:p>
            <a:pPr marL="457200" algn="l">
              <a:lnSpc>
                <a:spcPct val="90000"/>
              </a:lnSpc>
              <a:spcBef>
                <a:spcPts val="713"/>
              </a:spcBef>
              <a:buClr>
                <a:srgbClr val="FF9900"/>
              </a:buClr>
              <a:buSzPct val="75000"/>
            </a:pPr>
            <a:endParaRPr lang="en-US" sz="1200" dirty="0">
              <a:solidFill>
                <a:srgbClr val="0000FF"/>
              </a:solidFill>
              <a:latin typeface="Arial" charset="0"/>
              <a:ea typeface="ＭＳ Ｐゴシック" charset="0"/>
              <a:cs typeface="Arial" charset="0"/>
              <a:sym typeface="Arial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A49124-6634-E245-B8E2-1FA351BE6FA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5997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7429E-6F01-C546-97DC-17AFEC088519}" type="datetimeFigureOut">
              <a:rPr lang="en-US" smtClean="0"/>
              <a:t>6/4/18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43CF1-3458-E243-9866-357284E52D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9154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7429E-6F01-C546-97DC-17AFEC088519}" type="datetimeFigureOut">
              <a:rPr lang="en-US" smtClean="0"/>
              <a:t>6/4/18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43CF1-3458-E243-9866-357284E52D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6024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7429E-6F01-C546-97DC-17AFEC088519}" type="datetimeFigureOut">
              <a:rPr lang="en-US" smtClean="0"/>
              <a:t>6/4/18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43CF1-3458-E243-9866-357284E52D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2383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7429E-6F01-C546-97DC-17AFEC088519}" type="datetimeFigureOut">
              <a:rPr lang="en-US" smtClean="0"/>
              <a:t>6/4/18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43CF1-3458-E243-9866-357284E52D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5456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7429E-6F01-C546-97DC-17AFEC088519}" type="datetimeFigureOut">
              <a:rPr lang="en-US" smtClean="0"/>
              <a:t>6/4/18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43CF1-3458-E243-9866-357284E52D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2369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7429E-6F01-C546-97DC-17AFEC088519}" type="datetimeFigureOut">
              <a:rPr lang="en-US" smtClean="0"/>
              <a:t>6/4/18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43CF1-3458-E243-9866-357284E52D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4547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7429E-6F01-C546-97DC-17AFEC088519}" type="datetimeFigureOut">
              <a:rPr lang="en-US" smtClean="0"/>
              <a:t>6/4/18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43CF1-3458-E243-9866-357284E52D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229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7429E-6F01-C546-97DC-17AFEC088519}" type="datetimeFigureOut">
              <a:rPr lang="en-US" smtClean="0"/>
              <a:t>6/4/18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43CF1-3458-E243-9866-357284E52D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0898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7429E-6F01-C546-97DC-17AFEC088519}" type="datetimeFigureOut">
              <a:rPr lang="en-US" smtClean="0"/>
              <a:t>6/4/18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43CF1-3458-E243-9866-357284E52D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2980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7429E-6F01-C546-97DC-17AFEC088519}" type="datetimeFigureOut">
              <a:rPr lang="en-US" smtClean="0"/>
              <a:t>6/4/18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43CF1-3458-E243-9866-357284E52D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30920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7429E-6F01-C546-97DC-17AFEC088519}" type="datetimeFigureOut">
              <a:rPr lang="en-US" smtClean="0"/>
              <a:t>6/4/18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43CF1-3458-E243-9866-357284E52D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8889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17429E-6F01-C546-97DC-17AFEC088519}" type="datetimeFigureOut">
              <a:rPr lang="en-US" smtClean="0"/>
              <a:t>6/4/18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243CF1-3458-E243-9866-357284E52D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4930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microsoft.com/office/2007/relationships/hdphoto" Target="../media/hdphoto3.wdp"/><Relationship Id="rId7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microsoft.com/office/2007/relationships/hdphoto" Target="../media/hdphoto6.wdp"/><Relationship Id="rId7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microsoft.com/office/2007/relationships/hdphoto" Target="../media/hdphoto1.wdp"/><Relationship Id="rId7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18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microsoft.com/office/2007/relationships/hdphoto" Target="../media/hdphoto3.wdp"/><Relationship Id="rId7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microsoft.com/office/2007/relationships/hdphoto" Target="../media/hdphoto1.wdp"/><Relationship Id="rId7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microsoft.com/office/2007/relationships/hdphoto" Target="../media/hdphoto1.wdp"/><Relationship Id="rId7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ps.org/careers/statistics/phdsalary.cfm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vcccd.edu/departments/human-resources/salary-schedules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microsoft.com/office/2007/relationships/hdphoto" Target="../media/hdphoto3.wdp"/><Relationship Id="rId7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microsoft.com/office/2007/relationships/hdphoto" Target="../media/hdphoto1.wdp"/><Relationship Id="rId7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6.png"/><Relationship Id="rId18" Type="http://schemas.openxmlformats.org/officeDocument/2006/relationships/image" Target="../media/image41.png"/><Relationship Id="rId3" Type="http://schemas.openxmlformats.org/officeDocument/2006/relationships/image" Target="../media/image27.png"/><Relationship Id="rId7" Type="http://schemas.openxmlformats.org/officeDocument/2006/relationships/image" Target="../media/image31.gif"/><Relationship Id="rId12" Type="http://schemas.openxmlformats.org/officeDocument/2006/relationships/image" Target="../media/image35.png"/><Relationship Id="rId17" Type="http://schemas.openxmlformats.org/officeDocument/2006/relationships/image" Target="../media/image40.png"/><Relationship Id="rId2" Type="http://schemas.openxmlformats.org/officeDocument/2006/relationships/image" Target="../media/image26.png"/><Relationship Id="rId16" Type="http://schemas.openxmlformats.org/officeDocument/2006/relationships/image" Target="../media/image3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jpeg"/><Relationship Id="rId11" Type="http://schemas.openxmlformats.org/officeDocument/2006/relationships/image" Target="../media/image34.jpeg"/><Relationship Id="rId5" Type="http://schemas.openxmlformats.org/officeDocument/2006/relationships/image" Target="../media/image29.png"/><Relationship Id="rId15" Type="http://schemas.openxmlformats.org/officeDocument/2006/relationships/image" Target="../media/image38.png"/><Relationship Id="rId10" Type="http://schemas.microsoft.com/office/2007/relationships/hdphoto" Target="../media/hdphoto7.wdp"/><Relationship Id="rId19" Type="http://schemas.openxmlformats.org/officeDocument/2006/relationships/image" Target="../media/image42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Relationship Id="rId1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microsoft.com/office/2007/relationships/hdphoto" Target="../media/hdphoto1.wdp"/><Relationship Id="rId7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microsoft.com/office/2007/relationships/hdphoto" Target="../media/hdphoto4.wdp"/><Relationship Id="rId7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43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microsoft.com/office/2007/relationships/hdphoto" Target="../media/hdphoto1.wdp"/><Relationship Id="rId7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microsoft.com/office/2007/relationships/hdphoto" Target="../media/hdphoto1.wdp"/><Relationship Id="rId7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11" Type="http://schemas.openxmlformats.org/officeDocument/2006/relationships/image" Target="../media/image55.png"/><Relationship Id="rId5" Type="http://schemas.openxmlformats.org/officeDocument/2006/relationships/image" Target="../media/image49.png"/><Relationship Id="rId10" Type="http://schemas.openxmlformats.org/officeDocument/2006/relationships/image" Target="../media/image54.jpeg"/><Relationship Id="rId4" Type="http://schemas.openxmlformats.org/officeDocument/2006/relationships/image" Target="../media/image48.png"/><Relationship Id="rId9" Type="http://schemas.openxmlformats.org/officeDocument/2006/relationships/image" Target="../media/image5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microsoft.com/office/2007/relationships/hdphoto" Target="../media/hdphoto1.wdp"/><Relationship Id="rId7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microsoft.com/office/2007/relationships/hdphoto" Target="../media/hdphoto3.wdp"/><Relationship Id="rId7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microsoft.com/office/2007/relationships/hdphoto" Target="../media/hdphoto8.wdp"/><Relationship Id="rId7" Type="http://schemas.openxmlformats.org/officeDocument/2006/relationships/image" Target="../media/image12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microsoft.com/office/2007/relationships/hdphoto" Target="../media/hdphoto2.wdp"/><Relationship Id="rId7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microsoft.com/office/2007/relationships/hdphoto" Target="../media/hdphoto3.wdp"/><Relationship Id="rId7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microsoft.com/office/2007/relationships/hdphoto" Target="../media/hdphoto4.wdp"/><Relationship Id="rId7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microsoft.com/office/2007/relationships/hdphoto" Target="../media/hdphoto1.wdp"/><Relationship Id="rId7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14.png"/><Relationship Id="rId4" Type="http://schemas.microsoft.com/office/2007/relationships/hdphoto" Target="../media/hdphoto1.wdp"/><Relationship Id="rId9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microsoft.com/office/2007/relationships/hdphoto" Target="../media/hdphoto5.wdp"/><Relationship Id="rId7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15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" y="773977"/>
            <a:ext cx="4362152" cy="1470025"/>
          </a:xfrm>
        </p:spPr>
        <p:txBody>
          <a:bodyPr/>
          <a:lstStyle/>
          <a:p>
            <a:r>
              <a:rPr lang="en-US" dirty="0"/>
              <a:t>Research &amp; Teaching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-218107" y="3886199"/>
            <a:ext cx="4798367" cy="2593005"/>
          </a:xfrm>
        </p:spPr>
        <p:txBody>
          <a:bodyPr>
            <a:normAutofit/>
          </a:bodyPr>
          <a:lstStyle/>
          <a:p>
            <a:r>
              <a:rPr lang="en-US" dirty="0"/>
              <a:t>Farisa Morales</a:t>
            </a:r>
          </a:p>
          <a:p>
            <a:r>
              <a:rPr lang="en-US" dirty="0"/>
              <a:t>Jet Propulsion Lab</a:t>
            </a:r>
          </a:p>
          <a:p>
            <a:r>
              <a:rPr lang="en-US" dirty="0"/>
              <a:t>Moorpark College</a:t>
            </a:r>
          </a:p>
          <a:p>
            <a:r>
              <a:rPr lang="en-US" dirty="0"/>
              <a:t>CA State Univ. Northridge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62152" y="0"/>
            <a:ext cx="47818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9919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email">
            <a:alphaModFix amt="7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-134" b="-573"/>
          <a:stretch/>
        </p:blipFill>
        <p:spPr>
          <a:xfrm>
            <a:off x="-19703" y="0"/>
            <a:ext cx="9143999" cy="69469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773977"/>
            <a:ext cx="9124295" cy="1470025"/>
          </a:xfrm>
        </p:spPr>
        <p:txBody>
          <a:bodyPr/>
          <a:lstStyle/>
          <a:p>
            <a:r>
              <a:rPr lang="en-US" b="1" dirty="0"/>
              <a:t>Student Research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-19703" y="2349499"/>
            <a:ext cx="9143999" cy="259300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at Jet Propulsion Lab</a:t>
            </a:r>
          </a:p>
          <a:p>
            <a:r>
              <a:rPr lang="en-US" dirty="0">
                <a:solidFill>
                  <a:schemeClr val="bg1"/>
                </a:solidFill>
              </a:rPr>
              <a:t>&amp;</a:t>
            </a:r>
          </a:p>
          <a:p>
            <a:r>
              <a:rPr lang="en-US" dirty="0">
                <a:solidFill>
                  <a:schemeClr val="bg1"/>
                </a:solidFill>
              </a:rPr>
              <a:t>on campus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11353" y="5524049"/>
            <a:ext cx="3717651" cy="82296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21032881">
            <a:off x="855613" y="5576165"/>
            <a:ext cx="2940810" cy="41702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21027370">
            <a:off x="1246665" y="5989728"/>
            <a:ext cx="986162" cy="36494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21056997">
            <a:off x="2286582" y="5805688"/>
            <a:ext cx="1845781" cy="53165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21006235">
            <a:off x="378625" y="5459237"/>
            <a:ext cx="1447093" cy="354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1446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Student Research—</a:t>
            </a:r>
            <a:br>
              <a:rPr lang="en-US" dirty="0"/>
            </a:br>
            <a:r>
              <a:rPr lang="en-US" sz="3100" dirty="0"/>
              <a:t>for experience and/or for credit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805925"/>
            <a:ext cx="8229600" cy="4114512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@JPL</a:t>
            </a:r>
          </a:p>
          <a:p>
            <a:pPr lvl="1"/>
            <a:r>
              <a:rPr lang="en-US" dirty="0"/>
              <a:t>Summer Internships via JPL and/or Caltech SURF, and other</a:t>
            </a:r>
          </a:p>
          <a:p>
            <a:pPr lvl="1"/>
            <a:r>
              <a:rPr lang="en-US" dirty="0"/>
              <a:t>There are also student programs; i.e., APT, APX, CURE, </a:t>
            </a:r>
            <a:r>
              <a:rPr lang="en-US" dirty="0" err="1"/>
              <a:t>SiRi</a:t>
            </a:r>
            <a:r>
              <a:rPr lang="en-US" dirty="0"/>
              <a:t>, and others, that allow student participation during school year.</a:t>
            </a:r>
          </a:p>
          <a:p>
            <a:pPr lvl="1"/>
            <a:endParaRPr lang="en-US" dirty="0"/>
          </a:p>
          <a:p>
            <a:r>
              <a:rPr lang="en-US" dirty="0"/>
              <a:t>On campus (Moorpark, CSUN)</a:t>
            </a:r>
          </a:p>
          <a:p>
            <a:pPr lvl="1"/>
            <a:r>
              <a:rPr lang="en-US" dirty="0"/>
              <a:t>Independent Study and/or</a:t>
            </a:r>
          </a:p>
          <a:p>
            <a:pPr lvl="1"/>
            <a:r>
              <a:rPr lang="en-US" dirty="0"/>
              <a:t>Research Units are available to students at all campuses.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-106040" y="6273177"/>
            <a:ext cx="9250040" cy="637241"/>
            <a:chOff x="-106040" y="4778952"/>
            <a:chExt cx="9250040" cy="869691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2" cstate="email">
              <a:alphaModFix amt="73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3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" y="4792478"/>
              <a:ext cx="9143999" cy="822960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064688" y="4792478"/>
              <a:ext cx="3717651" cy="822960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21032881">
              <a:off x="53449" y="4895882"/>
              <a:ext cx="2940810" cy="417020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21027370">
              <a:off x="444500" y="5283696"/>
              <a:ext cx="986162" cy="364947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21056997">
              <a:off x="1426009" y="5099656"/>
              <a:ext cx="1845781" cy="531657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21006235">
              <a:off x="-106040" y="4778952"/>
              <a:ext cx="1447093" cy="35457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564474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UNADJUSTEDNONRAW_thumb_25e8.jp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Spring 2016 Planet Hunters from Moorpark College</a:t>
            </a:r>
            <a:endParaRPr lang="en-US" sz="3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961849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Moorpark—Spring 2016 Interns</a:t>
            </a:r>
            <a:endParaRPr lang="en-US" sz="3100" dirty="0"/>
          </a:p>
        </p:txBody>
      </p:sp>
      <p:pic>
        <p:nvPicPr>
          <p:cNvPr id="7" name="Picture 6" descr="UNADJUSTEDNONRAW_thumb_25e4.jp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5" name="Title 3"/>
          <p:cNvSpPr txBox="1">
            <a:spLocks/>
          </p:cNvSpPr>
          <p:nvPr/>
        </p:nvSpPr>
        <p:spPr>
          <a:xfrm>
            <a:off x="150199" y="201807"/>
            <a:ext cx="4443752" cy="14329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@Control Room</a:t>
            </a:r>
          </a:p>
          <a:p>
            <a:r>
              <a:rPr lang="en-US" sz="3100" dirty="0" err="1"/>
              <a:t>Waimea</a:t>
            </a:r>
            <a:r>
              <a:rPr lang="en-US" sz="3100" dirty="0"/>
              <a:t>, HI</a:t>
            </a:r>
          </a:p>
          <a:p>
            <a:r>
              <a:rPr lang="en-US" sz="3100" dirty="0"/>
              <a:t>Spring 2016</a:t>
            </a:r>
          </a:p>
        </p:txBody>
      </p:sp>
    </p:spTree>
    <p:extLst>
      <p:ext uri="{BB962C8B-B14F-4D97-AF65-F5344CB8AC3E}">
        <p14:creationId xmlns:p14="http://schemas.microsoft.com/office/powerpoint/2010/main" val="15852332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JPL Summer 2017 Interns</a:t>
            </a:r>
            <a:endParaRPr lang="en-US" sz="3100" dirty="0"/>
          </a:p>
        </p:txBody>
      </p:sp>
      <p:grpSp>
        <p:nvGrpSpPr>
          <p:cNvPr id="8" name="Group 7"/>
          <p:cNvGrpSpPr/>
          <p:nvPr/>
        </p:nvGrpSpPr>
        <p:grpSpPr>
          <a:xfrm>
            <a:off x="-106040" y="6273177"/>
            <a:ext cx="9250040" cy="637241"/>
            <a:chOff x="-106040" y="4778952"/>
            <a:chExt cx="9250040" cy="869691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2" cstate="email">
              <a:alphaModFix amt="73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3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" y="4792478"/>
              <a:ext cx="9143999" cy="822960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064688" y="4792478"/>
              <a:ext cx="3717651" cy="822960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21032881">
              <a:off x="53449" y="4895882"/>
              <a:ext cx="2940810" cy="417020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21027370">
              <a:off x="444500" y="5283696"/>
              <a:ext cx="986162" cy="364947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21056997">
              <a:off x="1426009" y="5099656"/>
              <a:ext cx="1845781" cy="531657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21006235">
              <a:off x="-106040" y="4778952"/>
              <a:ext cx="1447093" cy="354579"/>
            </a:xfrm>
            <a:prstGeom prst="rect">
              <a:avLst/>
            </a:prstGeom>
          </p:spPr>
        </p:pic>
      </p:grpSp>
      <p:pic>
        <p:nvPicPr>
          <p:cNvPr id="3" name="Picture 2" descr="IMG_9833.JPG"/>
          <p:cNvPicPr>
            <a:picLocks noChangeAspect="1"/>
          </p:cNvPicPr>
          <p:nvPr/>
        </p:nvPicPr>
        <p:blipFill rotWithShape="1"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702256"/>
            <a:ext cx="9144000" cy="3944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5961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email">
            <a:alphaModFix amt="7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-134" b="-573"/>
          <a:stretch/>
        </p:blipFill>
        <p:spPr>
          <a:xfrm>
            <a:off x="-19703" y="0"/>
            <a:ext cx="9143999" cy="69469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773977"/>
            <a:ext cx="9124295" cy="1470025"/>
          </a:xfrm>
        </p:spPr>
        <p:txBody>
          <a:bodyPr/>
          <a:lstStyle/>
          <a:p>
            <a:r>
              <a:rPr lang="en-US" b="1" dirty="0"/>
              <a:t>National Physics Faculty Stats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-19703" y="2349499"/>
            <a:ext cx="9143999" cy="259300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From the</a:t>
            </a:r>
          </a:p>
          <a:p>
            <a:r>
              <a:rPr lang="en-US" dirty="0">
                <a:solidFill>
                  <a:schemeClr val="bg1"/>
                </a:solidFill>
              </a:rPr>
              <a:t>America Physical Society (APS) and</a:t>
            </a:r>
          </a:p>
          <a:p>
            <a:r>
              <a:rPr lang="en-US" dirty="0">
                <a:solidFill>
                  <a:schemeClr val="bg1"/>
                </a:solidFill>
              </a:rPr>
              <a:t>AIP Research Center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11353" y="5524049"/>
            <a:ext cx="3717651" cy="82296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21032881">
            <a:off x="855613" y="5576165"/>
            <a:ext cx="2940810" cy="41702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21027370">
            <a:off x="1246665" y="5989728"/>
            <a:ext cx="986162" cy="36494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21056997">
            <a:off x="2286582" y="5805688"/>
            <a:ext cx="1845781" cy="53165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21006235">
            <a:off x="378625" y="5459237"/>
            <a:ext cx="1447093" cy="354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4679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Physics Doctorates </a:t>
            </a:r>
            <a:br>
              <a:rPr lang="en-US" dirty="0"/>
            </a:br>
            <a:r>
              <a:rPr lang="en-US" dirty="0"/>
              <a:t>Initial Employment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805925"/>
            <a:ext cx="8229600" cy="411451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American Institute of Physics (AIP) Statistical Research Center</a:t>
            </a:r>
          </a:p>
          <a:p>
            <a:endParaRPr lang="en-US" dirty="0"/>
          </a:p>
          <a:p>
            <a:r>
              <a:rPr lang="en-US" dirty="0"/>
              <a:t>2010 Survey of Physics/Astronomy Degree Granting Departments</a:t>
            </a:r>
          </a:p>
          <a:p>
            <a:pPr lvl="1"/>
            <a:r>
              <a:rPr lang="en-US" dirty="0"/>
              <a:t>Employment Sectors</a:t>
            </a:r>
          </a:p>
          <a:p>
            <a:pPr lvl="1"/>
            <a:r>
              <a:rPr lang="en-US" dirty="0"/>
              <a:t># of Physics/Astronomy Faculty Members per department</a:t>
            </a:r>
          </a:p>
          <a:p>
            <a:pPr lvl="1"/>
            <a:r>
              <a:rPr lang="en-US" dirty="0"/>
              <a:t>Starting Salaries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-106040" y="6273177"/>
            <a:ext cx="9250040" cy="637241"/>
            <a:chOff x="-106040" y="4778952"/>
            <a:chExt cx="9250040" cy="869691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2" cstate="email">
              <a:alphaModFix amt="73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3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" y="4792478"/>
              <a:ext cx="9143999" cy="822960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064688" y="4792478"/>
              <a:ext cx="3717651" cy="822960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21032881">
              <a:off x="53449" y="4895882"/>
              <a:ext cx="2940810" cy="417020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21027370">
              <a:off x="444500" y="5283696"/>
              <a:ext cx="986162" cy="364947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21056997">
              <a:off x="1426009" y="5099656"/>
              <a:ext cx="1845781" cy="531657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21006235">
              <a:off x="-106040" y="4778952"/>
              <a:ext cx="1447093" cy="35457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043444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8-05-10 at 1.20.39 AM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7617" y="342874"/>
            <a:ext cx="7431075" cy="519545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134563" y="5396803"/>
            <a:ext cx="4702048" cy="112851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b">
            <a:spAutoFit/>
          </a:bodyPr>
          <a:lstStyle/>
          <a:p>
            <a:endParaRPr lang="en-US" sz="500" baseline="30000" dirty="0"/>
          </a:p>
          <a:p>
            <a:r>
              <a:rPr lang="en-US" sz="3200" baseline="30000" dirty="0"/>
              <a:t>The majority of new PhDs in potentially permanent positions were employed in the private sector.</a:t>
            </a:r>
            <a:endParaRPr lang="en-US" sz="3200" dirty="0"/>
          </a:p>
        </p:txBody>
      </p:sp>
      <p:sp>
        <p:nvSpPr>
          <p:cNvPr id="4" name="TextBox 3"/>
          <p:cNvSpPr txBox="1"/>
          <p:nvPr/>
        </p:nvSpPr>
        <p:spPr>
          <a:xfrm>
            <a:off x="3479247" y="2012986"/>
            <a:ext cx="1411963" cy="3343287"/>
          </a:xfrm>
          <a:prstGeom prst="rect">
            <a:avLst/>
          </a:prstGeom>
          <a:noFill/>
          <a:ln w="57150" cmpd="sng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2485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8-05-10 at 1.16.32 AM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0466" y="471364"/>
            <a:ext cx="7416800" cy="5461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580167" y="5174320"/>
            <a:ext cx="2563833" cy="203132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the average # of FTE faculty members in physics depts. that award a doctorate grew at a compounded annual rate of 0.8% 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655041" y="1526627"/>
            <a:ext cx="1168756" cy="3782792"/>
          </a:xfrm>
          <a:prstGeom prst="rect">
            <a:avLst/>
          </a:prstGeom>
          <a:noFill/>
          <a:ln w="57150" cmpd="sng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2485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8-05-10 at 1.09.19 AM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4087" y="639523"/>
            <a:ext cx="7431075" cy="544735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796353" y="3275382"/>
            <a:ext cx="2347647" cy="147732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Overall, 46% of new physics PhDs hoped to be employed in academia in 10 years 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39059" y="3944913"/>
            <a:ext cx="5708666" cy="789902"/>
          </a:xfrm>
          <a:prstGeom prst="rect">
            <a:avLst/>
          </a:prstGeom>
          <a:noFill/>
          <a:ln w="57150" cmpd="sng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2485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Outline</a:t>
            </a:r>
            <a:endParaRPr lang="en-US" sz="31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71339" y="1600200"/>
            <a:ext cx="6801323" cy="4525963"/>
          </a:xfrm>
        </p:spPr>
        <p:txBody>
          <a:bodyPr>
            <a:normAutofit/>
          </a:bodyPr>
          <a:lstStyle/>
          <a:p>
            <a:r>
              <a:rPr lang="en-US" dirty="0"/>
              <a:t>My Teaching Experience</a:t>
            </a:r>
          </a:p>
          <a:p>
            <a:r>
              <a:rPr lang="en-US" dirty="0"/>
              <a:t>Other Full-time Teaching Commitments</a:t>
            </a:r>
          </a:p>
          <a:p>
            <a:r>
              <a:rPr lang="en-US" dirty="0"/>
              <a:t>Student Research Involvement</a:t>
            </a:r>
          </a:p>
          <a:p>
            <a:r>
              <a:rPr lang="en-US" dirty="0"/>
              <a:t>General Faculty Data</a:t>
            </a:r>
          </a:p>
          <a:p>
            <a:r>
              <a:rPr lang="en-US" dirty="0"/>
              <a:t>Active Learning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-106040" y="6273177"/>
            <a:ext cx="9250040" cy="637241"/>
            <a:chOff x="-106040" y="4778952"/>
            <a:chExt cx="9250040" cy="869691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2" cstate="email">
              <a:alphaModFix amt="73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3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" y="4792478"/>
              <a:ext cx="9143999" cy="822960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064688" y="4792478"/>
              <a:ext cx="3717651" cy="822960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21032881">
              <a:off x="53449" y="4895882"/>
              <a:ext cx="2940810" cy="417020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21027370">
              <a:off x="444500" y="5283696"/>
              <a:ext cx="986162" cy="364947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21056997">
              <a:off x="1426009" y="5099656"/>
              <a:ext cx="1845781" cy="531657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21006235">
              <a:off x="-106040" y="4778952"/>
              <a:ext cx="1447093" cy="35457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327050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9844" y="101632"/>
            <a:ext cx="6449530" cy="623454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150982" y="6295647"/>
            <a:ext cx="52541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https://www.aps.org/careers/statistics/phdsalary.cfm</a:t>
            </a:r>
            <a:endParaRPr lang="en-US" dirty="0"/>
          </a:p>
          <a:p>
            <a:r>
              <a:rPr lang="en-US" dirty="0"/>
              <a:t>UARI is University Affiliated Research Institute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378183" y="4917630"/>
            <a:ext cx="3931891" cy="837618"/>
          </a:xfrm>
          <a:prstGeom prst="rect">
            <a:avLst/>
          </a:prstGeom>
          <a:noFill/>
          <a:ln w="57150" cmpd="sng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530583" y="2354525"/>
            <a:ext cx="4265905" cy="837618"/>
          </a:xfrm>
          <a:prstGeom prst="rect">
            <a:avLst/>
          </a:prstGeom>
          <a:noFill/>
          <a:ln w="57150" cmpd="sng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6277891" y="3163303"/>
            <a:ext cx="2649917" cy="203132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Postdocs at government labs typically had higher starting salaries than postdocs in academia, with medians of $65,500 and $48,000 respectively.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45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creen Shot 2018-05-10 at 1.49.05 AM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5637" y="287089"/>
            <a:ext cx="8312727" cy="574178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314468" y="1443470"/>
            <a:ext cx="1372305" cy="4587871"/>
          </a:xfrm>
          <a:prstGeom prst="rect">
            <a:avLst/>
          </a:prstGeom>
          <a:noFill/>
          <a:ln w="57150" cmpd="sng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337651" y="6315959"/>
            <a:ext cx="69813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http://www.vcccd.edu/departments/human-resources/salary-schedules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2584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email">
            <a:alphaModFix amt="7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-134" b="-573"/>
          <a:stretch/>
        </p:blipFill>
        <p:spPr>
          <a:xfrm>
            <a:off x="-19703" y="0"/>
            <a:ext cx="9143999" cy="69469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773977"/>
            <a:ext cx="9124295" cy="1470025"/>
          </a:xfrm>
        </p:spPr>
        <p:txBody>
          <a:bodyPr/>
          <a:lstStyle/>
          <a:p>
            <a:r>
              <a:rPr lang="en-US" b="1" dirty="0"/>
              <a:t>Present Teaching Challenges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-19703" y="2840975"/>
            <a:ext cx="9143999" cy="1610052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bg1"/>
                </a:solidFill>
              </a:rPr>
              <a:t>Active Learning</a:t>
            </a:r>
          </a:p>
          <a:p>
            <a:r>
              <a:rPr lang="en-US" dirty="0">
                <a:solidFill>
                  <a:schemeClr val="bg1"/>
                </a:solidFill>
              </a:rPr>
              <a:t>Adapt or Die</a:t>
            </a:r>
          </a:p>
          <a:p>
            <a:r>
              <a:rPr lang="en-US" dirty="0">
                <a:solidFill>
                  <a:schemeClr val="bg1"/>
                </a:solidFill>
              </a:rPr>
              <a:t>The “</a:t>
            </a:r>
            <a:r>
              <a:rPr lang="en-US" dirty="0" err="1">
                <a:solidFill>
                  <a:schemeClr val="bg1"/>
                </a:solidFill>
              </a:rPr>
              <a:t>Millennials</a:t>
            </a:r>
            <a:r>
              <a:rPr lang="en-US" dirty="0">
                <a:solidFill>
                  <a:schemeClr val="bg1"/>
                </a:solidFill>
              </a:rPr>
              <a:t>” are in College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11353" y="5524049"/>
            <a:ext cx="3717651" cy="82296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21032881">
            <a:off x="855613" y="5576165"/>
            <a:ext cx="2940810" cy="41702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21027370">
            <a:off x="1246665" y="5989728"/>
            <a:ext cx="986162" cy="36494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21056997">
            <a:off x="2286582" y="5805688"/>
            <a:ext cx="1845781" cy="53165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21006235">
            <a:off x="378625" y="5459237"/>
            <a:ext cx="1447093" cy="354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5871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8DBD3BE8-4789-42F1-931B-FE36C224E88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5051" y="69424"/>
            <a:ext cx="8793898" cy="671915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B3A459C3-A4EF-4D20-BAF7-CD085308E9A4}"/>
              </a:ext>
            </a:extLst>
          </p:cNvPr>
          <p:cNvSpPr/>
          <p:nvPr/>
        </p:nvSpPr>
        <p:spPr>
          <a:xfrm>
            <a:off x="8229600" y="1975757"/>
            <a:ext cx="838200" cy="304800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36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-106040" y="6273177"/>
            <a:ext cx="9250040" cy="637241"/>
            <a:chOff x="-106040" y="4778952"/>
            <a:chExt cx="9250040" cy="869691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2" cstate="email">
              <a:alphaModFix amt="73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3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" y="4792478"/>
              <a:ext cx="9143999" cy="822960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064688" y="4792478"/>
              <a:ext cx="3717651" cy="822960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21032881">
              <a:off x="53449" y="4895882"/>
              <a:ext cx="2940810" cy="417020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21027370">
              <a:off x="444500" y="5283696"/>
              <a:ext cx="986162" cy="364947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21056997">
              <a:off x="1426009" y="5099656"/>
              <a:ext cx="1845781" cy="531657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21006235">
              <a:off x="-106040" y="4778952"/>
              <a:ext cx="1447093" cy="354579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It’s a difficult Problem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55A18BCC-77CC-437E-A711-05A34D5CEAEF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181880"/>
            <a:ext cx="9144000" cy="5050374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7EAB28D0-FA03-4670-B548-16C09B34925C}"/>
              </a:ext>
            </a:extLst>
          </p:cNvPr>
          <p:cNvSpPr/>
          <p:nvPr/>
        </p:nvSpPr>
        <p:spPr>
          <a:xfrm>
            <a:off x="685800" y="1344867"/>
            <a:ext cx="685800" cy="76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EE729D1-067E-4AF8-8561-4DD6C65E3417}"/>
              </a:ext>
            </a:extLst>
          </p:cNvPr>
          <p:cNvSpPr/>
          <p:nvPr/>
        </p:nvSpPr>
        <p:spPr>
          <a:xfrm>
            <a:off x="1219200" y="2487867"/>
            <a:ext cx="914400" cy="76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4BD8912-95E1-45E7-8E4C-FDEFFDEC8B0A}"/>
              </a:ext>
            </a:extLst>
          </p:cNvPr>
          <p:cNvSpPr/>
          <p:nvPr/>
        </p:nvSpPr>
        <p:spPr>
          <a:xfrm>
            <a:off x="1670956" y="3630867"/>
            <a:ext cx="1529443" cy="76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9B6452F-1EF5-4CEA-8F7A-56512CABFE01}"/>
              </a:ext>
            </a:extLst>
          </p:cNvPr>
          <p:cNvSpPr/>
          <p:nvPr/>
        </p:nvSpPr>
        <p:spPr>
          <a:xfrm>
            <a:off x="2209800" y="4545267"/>
            <a:ext cx="1981200" cy="76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C814F71-809A-4A5B-814C-C7DF1ED76A8F}"/>
              </a:ext>
            </a:extLst>
          </p:cNvPr>
          <p:cNvSpPr/>
          <p:nvPr/>
        </p:nvSpPr>
        <p:spPr>
          <a:xfrm>
            <a:off x="707571" y="2476981"/>
            <a:ext cx="283029" cy="2394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705D728-A104-4CF6-BC47-D35ADEA9E4E6}"/>
              </a:ext>
            </a:extLst>
          </p:cNvPr>
          <p:cNvSpPr/>
          <p:nvPr/>
        </p:nvSpPr>
        <p:spPr>
          <a:xfrm>
            <a:off x="1752600" y="4534381"/>
            <a:ext cx="283029" cy="2394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36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4292185-C59D-4783-BD1A-09B63BB7954E}"/>
              </a:ext>
            </a:extLst>
          </p:cNvPr>
          <p:cNvCxnSpPr>
            <a:cxnSpLocks/>
          </p:cNvCxnSpPr>
          <p:nvPr/>
        </p:nvCxnSpPr>
        <p:spPr>
          <a:xfrm>
            <a:off x="6412033" y="1612810"/>
            <a:ext cx="25785" cy="4544536"/>
          </a:xfrm>
          <a:prstGeom prst="line">
            <a:avLst/>
          </a:prstGeom>
          <a:ln w="38100">
            <a:solidFill>
              <a:schemeClr val="accent6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036463E-531D-40E8-BF9C-41A6E459A459}"/>
              </a:ext>
            </a:extLst>
          </p:cNvPr>
          <p:cNvCxnSpPr>
            <a:cxnSpLocks/>
          </p:cNvCxnSpPr>
          <p:nvPr/>
        </p:nvCxnSpPr>
        <p:spPr>
          <a:xfrm>
            <a:off x="322008" y="3257862"/>
            <a:ext cx="0" cy="2872256"/>
          </a:xfrm>
          <a:prstGeom prst="line">
            <a:avLst/>
          </a:prstGeom>
          <a:ln w="3810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A35D80E-E604-4E2A-B71E-84A8290FCCB0}"/>
              </a:ext>
            </a:extLst>
          </p:cNvPr>
          <p:cNvCxnSpPr>
            <a:cxnSpLocks/>
          </p:cNvCxnSpPr>
          <p:nvPr/>
        </p:nvCxnSpPr>
        <p:spPr>
          <a:xfrm>
            <a:off x="978024" y="4843052"/>
            <a:ext cx="0" cy="1286622"/>
          </a:xfrm>
          <a:prstGeom prst="line">
            <a:avLst/>
          </a:prstGeom>
          <a:ln w="3810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FDD7E56-ED58-4C83-A247-F0F2ECBB86B2}"/>
              </a:ext>
            </a:extLst>
          </p:cNvPr>
          <p:cNvCxnSpPr>
            <a:cxnSpLocks/>
          </p:cNvCxnSpPr>
          <p:nvPr/>
        </p:nvCxnSpPr>
        <p:spPr>
          <a:xfrm flipH="1">
            <a:off x="1752300" y="3462018"/>
            <a:ext cx="38220" cy="2668100"/>
          </a:xfrm>
          <a:prstGeom prst="line">
            <a:avLst/>
          </a:prstGeom>
          <a:ln w="3810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B431C3A-8E0F-49AD-A44A-111E77CE7F99}"/>
              </a:ext>
            </a:extLst>
          </p:cNvPr>
          <p:cNvCxnSpPr>
            <a:cxnSpLocks/>
          </p:cNvCxnSpPr>
          <p:nvPr/>
        </p:nvCxnSpPr>
        <p:spPr>
          <a:xfrm>
            <a:off x="7476446" y="3005918"/>
            <a:ext cx="3075" cy="3132893"/>
          </a:xfrm>
          <a:prstGeom prst="line">
            <a:avLst/>
          </a:prstGeom>
          <a:ln w="38100">
            <a:solidFill>
              <a:schemeClr val="accent6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D4D5BBA-22A3-4C0B-9290-37FC554EB48C}"/>
              </a:ext>
            </a:extLst>
          </p:cNvPr>
          <p:cNvCxnSpPr>
            <a:cxnSpLocks/>
          </p:cNvCxnSpPr>
          <p:nvPr/>
        </p:nvCxnSpPr>
        <p:spPr>
          <a:xfrm flipH="1">
            <a:off x="5781802" y="3872772"/>
            <a:ext cx="10098" cy="2266039"/>
          </a:xfrm>
          <a:prstGeom prst="line">
            <a:avLst/>
          </a:prstGeom>
          <a:ln w="38100">
            <a:solidFill>
              <a:schemeClr val="accent6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207C2D0-CF9C-46E9-BF0A-7E816A662046}"/>
              </a:ext>
            </a:extLst>
          </p:cNvPr>
          <p:cNvCxnSpPr>
            <a:cxnSpLocks/>
          </p:cNvCxnSpPr>
          <p:nvPr/>
        </p:nvCxnSpPr>
        <p:spPr>
          <a:xfrm flipH="1">
            <a:off x="4976080" y="5202757"/>
            <a:ext cx="5264" cy="901089"/>
          </a:xfrm>
          <a:prstGeom prst="line">
            <a:avLst/>
          </a:prstGeom>
          <a:ln w="3810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3C5A7CD-01AE-42FA-AB10-FF86A770A98D}"/>
              </a:ext>
            </a:extLst>
          </p:cNvPr>
          <p:cNvCxnSpPr>
            <a:cxnSpLocks/>
          </p:cNvCxnSpPr>
          <p:nvPr/>
        </p:nvCxnSpPr>
        <p:spPr>
          <a:xfrm>
            <a:off x="3994472" y="4728291"/>
            <a:ext cx="0" cy="1388072"/>
          </a:xfrm>
          <a:prstGeom prst="line">
            <a:avLst/>
          </a:prstGeom>
          <a:ln w="3810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86CBD49-0CD9-4F0F-8D10-406A9570141F}"/>
              </a:ext>
            </a:extLst>
          </p:cNvPr>
          <p:cNvCxnSpPr>
            <a:cxnSpLocks/>
          </p:cNvCxnSpPr>
          <p:nvPr/>
        </p:nvCxnSpPr>
        <p:spPr>
          <a:xfrm flipH="1">
            <a:off x="3305418" y="872318"/>
            <a:ext cx="5394" cy="5222149"/>
          </a:xfrm>
          <a:prstGeom prst="line">
            <a:avLst/>
          </a:prstGeom>
          <a:ln w="38100">
            <a:solidFill>
              <a:srgbClr val="20A554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35F1D01-C634-4E17-B54A-83380297B8E3}"/>
              </a:ext>
            </a:extLst>
          </p:cNvPr>
          <p:cNvCxnSpPr>
            <a:cxnSpLocks/>
          </p:cNvCxnSpPr>
          <p:nvPr/>
        </p:nvCxnSpPr>
        <p:spPr>
          <a:xfrm flipH="1">
            <a:off x="2192069" y="5193168"/>
            <a:ext cx="23961" cy="936950"/>
          </a:xfrm>
          <a:prstGeom prst="line">
            <a:avLst/>
          </a:prstGeom>
          <a:ln w="3810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image16.png">
            <a:extLst>
              <a:ext uri="{FF2B5EF4-FFF2-40B4-BE49-F238E27FC236}">
                <a16:creationId xmlns:a16="http://schemas.microsoft.com/office/drawing/2014/main" id="{00E2AC50-EA48-4C9A-8020-165EE57E298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218" y="2643274"/>
            <a:ext cx="1659779" cy="1289402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26" name="image17.png">
            <a:extLst>
              <a:ext uri="{FF2B5EF4-FFF2-40B4-BE49-F238E27FC236}">
                <a16:creationId xmlns:a16="http://schemas.microsoft.com/office/drawing/2014/main" id="{07C78068-0430-4EBD-9E3A-B67F829E5543}"/>
              </a:ext>
            </a:extLst>
          </p:cNvPr>
          <p:cNvPicPr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327720">
            <a:off x="375009" y="3992487"/>
            <a:ext cx="1220299" cy="16896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37" h="21491" extrusionOk="0">
                <a:moveTo>
                  <a:pt x="8992" y="0"/>
                </a:moveTo>
                <a:cubicBezTo>
                  <a:pt x="8968" y="0"/>
                  <a:pt x="8947" y="3"/>
                  <a:pt x="8922" y="11"/>
                </a:cubicBezTo>
                <a:cubicBezTo>
                  <a:pt x="8881" y="26"/>
                  <a:pt x="8742" y="55"/>
                  <a:pt x="8616" y="77"/>
                </a:cubicBezTo>
                <a:cubicBezTo>
                  <a:pt x="8408" y="114"/>
                  <a:pt x="8019" y="188"/>
                  <a:pt x="7328" y="321"/>
                </a:cubicBezTo>
                <a:cubicBezTo>
                  <a:pt x="7192" y="348"/>
                  <a:pt x="6425" y="497"/>
                  <a:pt x="5629" y="653"/>
                </a:cubicBezTo>
                <a:cubicBezTo>
                  <a:pt x="4833" y="810"/>
                  <a:pt x="4104" y="956"/>
                  <a:pt x="4007" y="974"/>
                </a:cubicBezTo>
                <a:cubicBezTo>
                  <a:pt x="3703" y="1032"/>
                  <a:pt x="2929" y="1182"/>
                  <a:pt x="2524" y="1262"/>
                </a:cubicBezTo>
                <a:cubicBezTo>
                  <a:pt x="537" y="1654"/>
                  <a:pt x="593" y="1640"/>
                  <a:pt x="348" y="1779"/>
                </a:cubicBezTo>
                <a:cubicBezTo>
                  <a:pt x="182" y="1873"/>
                  <a:pt x="0" y="2128"/>
                  <a:pt x="0" y="2270"/>
                </a:cubicBezTo>
                <a:cubicBezTo>
                  <a:pt x="0" y="2327"/>
                  <a:pt x="40" y="2487"/>
                  <a:pt x="89" y="2627"/>
                </a:cubicBezTo>
                <a:cubicBezTo>
                  <a:pt x="138" y="2766"/>
                  <a:pt x="182" y="2913"/>
                  <a:pt x="190" y="2948"/>
                </a:cubicBezTo>
                <a:cubicBezTo>
                  <a:pt x="211" y="3031"/>
                  <a:pt x="405" y="3397"/>
                  <a:pt x="640" y="3839"/>
                </a:cubicBezTo>
                <a:lnTo>
                  <a:pt x="670" y="3894"/>
                </a:lnTo>
                <a:cubicBezTo>
                  <a:pt x="847" y="4195"/>
                  <a:pt x="1274" y="4972"/>
                  <a:pt x="1274" y="4995"/>
                </a:cubicBezTo>
                <a:cubicBezTo>
                  <a:pt x="1274" y="5011"/>
                  <a:pt x="1435" y="5316"/>
                  <a:pt x="1639" y="5670"/>
                </a:cubicBezTo>
                <a:lnTo>
                  <a:pt x="1906" y="6120"/>
                </a:lnTo>
                <a:cubicBezTo>
                  <a:pt x="1925" y="6135"/>
                  <a:pt x="2471" y="7083"/>
                  <a:pt x="2775" y="7620"/>
                </a:cubicBezTo>
                <a:cubicBezTo>
                  <a:pt x="2780" y="7621"/>
                  <a:pt x="2786" y="7622"/>
                  <a:pt x="2790" y="7625"/>
                </a:cubicBezTo>
                <a:cubicBezTo>
                  <a:pt x="2805" y="7637"/>
                  <a:pt x="3092" y="8115"/>
                  <a:pt x="3427" y="8689"/>
                </a:cubicBezTo>
                <a:cubicBezTo>
                  <a:pt x="3762" y="9264"/>
                  <a:pt x="4143" y="9915"/>
                  <a:pt x="4274" y="10139"/>
                </a:cubicBezTo>
                <a:cubicBezTo>
                  <a:pt x="4404" y="10363"/>
                  <a:pt x="4940" y="11286"/>
                  <a:pt x="5469" y="12189"/>
                </a:cubicBezTo>
                <a:cubicBezTo>
                  <a:pt x="5998" y="13092"/>
                  <a:pt x="6773" y="14415"/>
                  <a:pt x="7191" y="15129"/>
                </a:cubicBezTo>
                <a:cubicBezTo>
                  <a:pt x="7609" y="15843"/>
                  <a:pt x="8177" y="16817"/>
                  <a:pt x="8454" y="17294"/>
                </a:cubicBezTo>
                <a:cubicBezTo>
                  <a:pt x="8730" y="17770"/>
                  <a:pt x="9120" y="18429"/>
                  <a:pt x="9315" y="18758"/>
                </a:cubicBezTo>
                <a:cubicBezTo>
                  <a:pt x="9509" y="19088"/>
                  <a:pt x="9748" y="19503"/>
                  <a:pt x="9849" y="19678"/>
                </a:cubicBezTo>
                <a:cubicBezTo>
                  <a:pt x="9950" y="19853"/>
                  <a:pt x="10058" y="20011"/>
                  <a:pt x="10085" y="20033"/>
                </a:cubicBezTo>
                <a:cubicBezTo>
                  <a:pt x="10113" y="20055"/>
                  <a:pt x="10136" y="20085"/>
                  <a:pt x="10136" y="20098"/>
                </a:cubicBezTo>
                <a:cubicBezTo>
                  <a:pt x="10137" y="20110"/>
                  <a:pt x="10164" y="20152"/>
                  <a:pt x="10202" y="20187"/>
                </a:cubicBezTo>
                <a:cubicBezTo>
                  <a:pt x="10240" y="20222"/>
                  <a:pt x="10276" y="20268"/>
                  <a:pt x="10276" y="20292"/>
                </a:cubicBezTo>
                <a:cubicBezTo>
                  <a:pt x="10276" y="20316"/>
                  <a:pt x="10322" y="20401"/>
                  <a:pt x="10380" y="20482"/>
                </a:cubicBezTo>
                <a:cubicBezTo>
                  <a:pt x="10439" y="20563"/>
                  <a:pt x="10484" y="20640"/>
                  <a:pt x="10484" y="20652"/>
                </a:cubicBezTo>
                <a:cubicBezTo>
                  <a:pt x="10484" y="20692"/>
                  <a:pt x="10676" y="20963"/>
                  <a:pt x="10793" y="21091"/>
                </a:cubicBezTo>
                <a:cubicBezTo>
                  <a:pt x="10887" y="21195"/>
                  <a:pt x="10956" y="21236"/>
                  <a:pt x="11164" y="21312"/>
                </a:cubicBezTo>
                <a:cubicBezTo>
                  <a:pt x="11306" y="21364"/>
                  <a:pt x="11526" y="21428"/>
                  <a:pt x="11652" y="21450"/>
                </a:cubicBezTo>
                <a:cubicBezTo>
                  <a:pt x="12131" y="21536"/>
                  <a:pt x="11893" y="21600"/>
                  <a:pt x="15122" y="20442"/>
                </a:cubicBezTo>
                <a:cubicBezTo>
                  <a:pt x="16730" y="19865"/>
                  <a:pt x="18062" y="19394"/>
                  <a:pt x="18080" y="19391"/>
                </a:cubicBezTo>
                <a:cubicBezTo>
                  <a:pt x="18081" y="19391"/>
                  <a:pt x="18085" y="19401"/>
                  <a:pt x="18087" y="19401"/>
                </a:cubicBezTo>
                <a:cubicBezTo>
                  <a:pt x="18253" y="19336"/>
                  <a:pt x="18407" y="19272"/>
                  <a:pt x="18758" y="19142"/>
                </a:cubicBezTo>
                <a:lnTo>
                  <a:pt x="19665" y="18809"/>
                </a:lnTo>
                <a:lnTo>
                  <a:pt x="19679" y="18824"/>
                </a:lnTo>
                <a:cubicBezTo>
                  <a:pt x="19792" y="18780"/>
                  <a:pt x="19920" y="18731"/>
                  <a:pt x="20074" y="18675"/>
                </a:cubicBezTo>
                <a:cubicBezTo>
                  <a:pt x="20648" y="18469"/>
                  <a:pt x="20733" y="18431"/>
                  <a:pt x="20750" y="18371"/>
                </a:cubicBezTo>
                <a:cubicBezTo>
                  <a:pt x="20761" y="18333"/>
                  <a:pt x="20803" y="18289"/>
                  <a:pt x="20845" y="18268"/>
                </a:cubicBezTo>
                <a:cubicBezTo>
                  <a:pt x="20888" y="18248"/>
                  <a:pt x="21018" y="18128"/>
                  <a:pt x="21131" y="18006"/>
                </a:cubicBezTo>
                <a:cubicBezTo>
                  <a:pt x="21473" y="17635"/>
                  <a:pt x="21600" y="17418"/>
                  <a:pt x="21508" y="17121"/>
                </a:cubicBezTo>
                <a:cubicBezTo>
                  <a:pt x="21471" y="17002"/>
                  <a:pt x="21399" y="16868"/>
                  <a:pt x="21291" y="16711"/>
                </a:cubicBezTo>
                <a:cubicBezTo>
                  <a:pt x="21238" y="16632"/>
                  <a:pt x="21172" y="16550"/>
                  <a:pt x="21101" y="16456"/>
                </a:cubicBezTo>
                <a:cubicBezTo>
                  <a:pt x="20852" y="16130"/>
                  <a:pt x="20665" y="15876"/>
                  <a:pt x="20228" y="15259"/>
                </a:cubicBezTo>
                <a:cubicBezTo>
                  <a:pt x="19989" y="14923"/>
                  <a:pt x="19684" y="14488"/>
                  <a:pt x="19544" y="14291"/>
                </a:cubicBezTo>
                <a:cubicBezTo>
                  <a:pt x="19289" y="13935"/>
                  <a:pt x="18613" y="12984"/>
                  <a:pt x="17663" y="11642"/>
                </a:cubicBezTo>
                <a:cubicBezTo>
                  <a:pt x="17068" y="10802"/>
                  <a:pt x="12929" y="4817"/>
                  <a:pt x="12485" y="4157"/>
                </a:cubicBezTo>
                <a:cubicBezTo>
                  <a:pt x="12400" y="4030"/>
                  <a:pt x="12339" y="3936"/>
                  <a:pt x="12292" y="3857"/>
                </a:cubicBezTo>
                <a:cubicBezTo>
                  <a:pt x="12045" y="3497"/>
                  <a:pt x="11540" y="2777"/>
                  <a:pt x="11395" y="2565"/>
                </a:cubicBezTo>
                <a:cubicBezTo>
                  <a:pt x="9804" y="236"/>
                  <a:pt x="9894" y="353"/>
                  <a:pt x="9686" y="231"/>
                </a:cubicBezTo>
                <a:cubicBezTo>
                  <a:pt x="9586" y="172"/>
                  <a:pt x="9421" y="109"/>
                  <a:pt x="9317" y="85"/>
                </a:cubicBezTo>
                <a:cubicBezTo>
                  <a:pt x="9213" y="62"/>
                  <a:pt x="9099" y="29"/>
                  <a:pt x="9062" y="14"/>
                </a:cubicBezTo>
                <a:cubicBezTo>
                  <a:pt x="9040" y="5"/>
                  <a:pt x="9015" y="0"/>
                  <a:pt x="8992" y="0"/>
                </a:cubicBezTo>
                <a:close/>
              </a:path>
            </a:pathLst>
          </a:custGeom>
          <a:ln w="12700" cap="flat">
            <a:noFill/>
            <a:miter lim="400000"/>
          </a:ln>
          <a:effectLst/>
        </p:spPr>
      </p:pic>
      <p:pic>
        <p:nvPicPr>
          <p:cNvPr id="27" name="image17.png">
            <a:extLst>
              <a:ext uri="{FF2B5EF4-FFF2-40B4-BE49-F238E27FC236}">
                <a16:creationId xmlns:a16="http://schemas.microsoft.com/office/drawing/2014/main" id="{FADACA3E-EBAA-434C-BBA8-B1BC8B01D3C8}"/>
              </a:ext>
            </a:extLst>
          </p:cNvPr>
          <p:cNvPicPr>
            <a:picLocks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250943" y="2974099"/>
            <a:ext cx="1183563" cy="16802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6" h="21585" extrusionOk="0">
                <a:moveTo>
                  <a:pt x="12118" y="7"/>
                </a:moveTo>
                <a:cubicBezTo>
                  <a:pt x="11514" y="-8"/>
                  <a:pt x="11395" y="-2"/>
                  <a:pt x="11199" y="38"/>
                </a:cubicBezTo>
                <a:cubicBezTo>
                  <a:pt x="10648" y="152"/>
                  <a:pt x="10511" y="267"/>
                  <a:pt x="10048" y="1007"/>
                </a:cubicBezTo>
                <a:cubicBezTo>
                  <a:pt x="9843" y="1334"/>
                  <a:pt x="9655" y="1625"/>
                  <a:pt x="9635" y="1654"/>
                </a:cubicBezTo>
                <a:cubicBezTo>
                  <a:pt x="9615" y="1683"/>
                  <a:pt x="9159" y="2406"/>
                  <a:pt x="8622" y="3260"/>
                </a:cubicBezTo>
                <a:cubicBezTo>
                  <a:pt x="8085" y="4114"/>
                  <a:pt x="7593" y="4895"/>
                  <a:pt x="7529" y="4994"/>
                </a:cubicBezTo>
                <a:cubicBezTo>
                  <a:pt x="7465" y="5093"/>
                  <a:pt x="7413" y="5177"/>
                  <a:pt x="7413" y="5182"/>
                </a:cubicBezTo>
                <a:cubicBezTo>
                  <a:pt x="7413" y="5188"/>
                  <a:pt x="7353" y="5284"/>
                  <a:pt x="7283" y="5391"/>
                </a:cubicBezTo>
                <a:cubicBezTo>
                  <a:pt x="7075" y="5709"/>
                  <a:pt x="7012" y="5810"/>
                  <a:pt x="5625" y="8012"/>
                </a:cubicBezTo>
                <a:cubicBezTo>
                  <a:pt x="4894" y="9172"/>
                  <a:pt x="3883" y="10770"/>
                  <a:pt x="3381" y="11566"/>
                </a:cubicBezTo>
                <a:cubicBezTo>
                  <a:pt x="2879" y="12361"/>
                  <a:pt x="2387" y="13144"/>
                  <a:pt x="2288" y="13304"/>
                </a:cubicBezTo>
                <a:cubicBezTo>
                  <a:pt x="2190" y="13465"/>
                  <a:pt x="2062" y="13670"/>
                  <a:pt x="2006" y="13758"/>
                </a:cubicBezTo>
                <a:cubicBezTo>
                  <a:pt x="1873" y="13966"/>
                  <a:pt x="1932" y="13880"/>
                  <a:pt x="993" y="15374"/>
                </a:cubicBezTo>
                <a:cubicBezTo>
                  <a:pt x="543" y="16089"/>
                  <a:pt x="142" y="16723"/>
                  <a:pt x="102" y="16781"/>
                </a:cubicBezTo>
                <a:cubicBezTo>
                  <a:pt x="45" y="16865"/>
                  <a:pt x="27" y="16942"/>
                  <a:pt x="30" y="17154"/>
                </a:cubicBezTo>
                <a:cubicBezTo>
                  <a:pt x="32" y="17300"/>
                  <a:pt x="23" y="17454"/>
                  <a:pt x="8" y="17495"/>
                </a:cubicBezTo>
                <a:cubicBezTo>
                  <a:pt x="-7" y="17537"/>
                  <a:pt x="0" y="17595"/>
                  <a:pt x="23" y="17628"/>
                </a:cubicBezTo>
                <a:cubicBezTo>
                  <a:pt x="45" y="17659"/>
                  <a:pt x="92" y="17751"/>
                  <a:pt x="124" y="17832"/>
                </a:cubicBezTo>
                <a:cubicBezTo>
                  <a:pt x="215" y="18059"/>
                  <a:pt x="363" y="18210"/>
                  <a:pt x="710" y="18433"/>
                </a:cubicBezTo>
                <a:lnTo>
                  <a:pt x="1029" y="18642"/>
                </a:lnTo>
                <a:lnTo>
                  <a:pt x="4416" y="19642"/>
                </a:lnTo>
                <a:cubicBezTo>
                  <a:pt x="6280" y="20192"/>
                  <a:pt x="8535" y="20857"/>
                  <a:pt x="9425" y="21120"/>
                </a:cubicBezTo>
                <a:cubicBezTo>
                  <a:pt x="10623" y="21474"/>
                  <a:pt x="11079" y="21592"/>
                  <a:pt x="11163" y="21584"/>
                </a:cubicBezTo>
                <a:cubicBezTo>
                  <a:pt x="11225" y="21578"/>
                  <a:pt x="11407" y="21567"/>
                  <a:pt x="11568" y="21559"/>
                </a:cubicBezTo>
                <a:cubicBezTo>
                  <a:pt x="12122" y="21529"/>
                  <a:pt x="12423" y="21434"/>
                  <a:pt x="12864" y="21146"/>
                </a:cubicBezTo>
                <a:cubicBezTo>
                  <a:pt x="13128" y="20973"/>
                  <a:pt x="13226" y="20844"/>
                  <a:pt x="13291" y="20564"/>
                </a:cubicBezTo>
                <a:cubicBezTo>
                  <a:pt x="13316" y="20455"/>
                  <a:pt x="13356" y="20276"/>
                  <a:pt x="13385" y="20167"/>
                </a:cubicBezTo>
                <a:cubicBezTo>
                  <a:pt x="13413" y="20057"/>
                  <a:pt x="13453" y="19897"/>
                  <a:pt x="13472" y="19810"/>
                </a:cubicBezTo>
                <a:cubicBezTo>
                  <a:pt x="13511" y="19623"/>
                  <a:pt x="13538" y="19536"/>
                  <a:pt x="13609" y="19356"/>
                </a:cubicBezTo>
                <a:cubicBezTo>
                  <a:pt x="13638" y="19283"/>
                  <a:pt x="13671" y="19154"/>
                  <a:pt x="13682" y="19071"/>
                </a:cubicBezTo>
                <a:cubicBezTo>
                  <a:pt x="13692" y="18987"/>
                  <a:pt x="13712" y="18899"/>
                  <a:pt x="13732" y="18872"/>
                </a:cubicBezTo>
                <a:cubicBezTo>
                  <a:pt x="13753" y="18845"/>
                  <a:pt x="13805" y="18671"/>
                  <a:pt x="13848" y="18484"/>
                </a:cubicBezTo>
                <a:cubicBezTo>
                  <a:pt x="13891" y="18297"/>
                  <a:pt x="13939" y="18134"/>
                  <a:pt x="13949" y="18122"/>
                </a:cubicBezTo>
                <a:cubicBezTo>
                  <a:pt x="13969" y="18100"/>
                  <a:pt x="13984" y="18053"/>
                  <a:pt x="14116" y="17592"/>
                </a:cubicBezTo>
                <a:cubicBezTo>
                  <a:pt x="14184" y="17356"/>
                  <a:pt x="14186" y="17259"/>
                  <a:pt x="14167" y="16955"/>
                </a:cubicBezTo>
                <a:cubicBezTo>
                  <a:pt x="14141" y="16558"/>
                  <a:pt x="14107" y="16690"/>
                  <a:pt x="14586" y="15349"/>
                </a:cubicBezTo>
                <a:cubicBezTo>
                  <a:pt x="14750" y="14892"/>
                  <a:pt x="15143" y="13895"/>
                  <a:pt x="15419" y="13238"/>
                </a:cubicBezTo>
                <a:cubicBezTo>
                  <a:pt x="15844" y="12224"/>
                  <a:pt x="17043" y="9762"/>
                  <a:pt x="17561" y="8833"/>
                </a:cubicBezTo>
                <a:cubicBezTo>
                  <a:pt x="18367" y="7388"/>
                  <a:pt x="18611" y="6989"/>
                  <a:pt x="18748" y="6885"/>
                </a:cubicBezTo>
                <a:cubicBezTo>
                  <a:pt x="18806" y="6841"/>
                  <a:pt x="18982" y="6617"/>
                  <a:pt x="19139" y="6391"/>
                </a:cubicBezTo>
                <a:cubicBezTo>
                  <a:pt x="19340" y="6103"/>
                  <a:pt x="19590" y="5817"/>
                  <a:pt x="19957" y="5437"/>
                </a:cubicBezTo>
                <a:cubicBezTo>
                  <a:pt x="20247" y="5138"/>
                  <a:pt x="20499" y="4851"/>
                  <a:pt x="20522" y="4800"/>
                </a:cubicBezTo>
                <a:cubicBezTo>
                  <a:pt x="20545" y="4749"/>
                  <a:pt x="20583" y="4689"/>
                  <a:pt x="20609" y="4667"/>
                </a:cubicBezTo>
                <a:cubicBezTo>
                  <a:pt x="20635" y="4646"/>
                  <a:pt x="20703" y="4567"/>
                  <a:pt x="20753" y="4494"/>
                </a:cubicBezTo>
                <a:cubicBezTo>
                  <a:pt x="20804" y="4421"/>
                  <a:pt x="20911" y="4268"/>
                  <a:pt x="21000" y="4152"/>
                </a:cubicBezTo>
                <a:cubicBezTo>
                  <a:pt x="21088" y="4037"/>
                  <a:pt x="21212" y="3839"/>
                  <a:pt x="21275" y="3714"/>
                </a:cubicBezTo>
                <a:cubicBezTo>
                  <a:pt x="21337" y="3589"/>
                  <a:pt x="21415" y="3452"/>
                  <a:pt x="21441" y="3408"/>
                </a:cubicBezTo>
                <a:cubicBezTo>
                  <a:pt x="21546" y="3234"/>
                  <a:pt x="21580" y="3104"/>
                  <a:pt x="21586" y="2837"/>
                </a:cubicBezTo>
                <a:cubicBezTo>
                  <a:pt x="21593" y="2517"/>
                  <a:pt x="21531" y="2395"/>
                  <a:pt x="21282" y="2200"/>
                </a:cubicBezTo>
                <a:cubicBezTo>
                  <a:pt x="20972" y="1956"/>
                  <a:pt x="19742" y="1455"/>
                  <a:pt x="18423" y="1037"/>
                </a:cubicBezTo>
                <a:cubicBezTo>
                  <a:pt x="17989" y="900"/>
                  <a:pt x="16977" y="629"/>
                  <a:pt x="16678" y="568"/>
                </a:cubicBezTo>
                <a:cubicBezTo>
                  <a:pt x="15619" y="355"/>
                  <a:pt x="15118" y="265"/>
                  <a:pt x="14659" y="211"/>
                </a:cubicBezTo>
                <a:cubicBezTo>
                  <a:pt x="13283" y="50"/>
                  <a:pt x="13073" y="32"/>
                  <a:pt x="12118" y="7"/>
                </a:cubicBezTo>
                <a:close/>
              </a:path>
            </a:pathLst>
          </a:custGeom>
          <a:ln w="12700" cap="flat">
            <a:noFill/>
            <a:miter lim="400000"/>
          </a:ln>
          <a:effectLst/>
        </p:spPr>
      </p:pic>
      <p:pic>
        <p:nvPicPr>
          <p:cNvPr id="28" name="image15.png">
            <a:extLst>
              <a:ext uri="{FF2B5EF4-FFF2-40B4-BE49-F238E27FC236}">
                <a16:creationId xmlns:a16="http://schemas.microsoft.com/office/drawing/2014/main" id="{97DB01BC-75E1-4F77-8B4F-3B7F51A80F91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18960" y="3474219"/>
            <a:ext cx="956051" cy="1975970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29" name="image18.png">
            <a:extLst>
              <a:ext uri="{FF2B5EF4-FFF2-40B4-BE49-F238E27FC236}">
                <a16:creationId xmlns:a16="http://schemas.microsoft.com/office/drawing/2014/main" id="{E1210946-EC51-4E03-B5C8-7C7AACEFEB2E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426516" y="3415813"/>
            <a:ext cx="647304" cy="19645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33" h="21600" extrusionOk="0">
                <a:moveTo>
                  <a:pt x="10839" y="0"/>
                </a:moveTo>
                <a:cubicBezTo>
                  <a:pt x="6003" y="3"/>
                  <a:pt x="2058" y="19"/>
                  <a:pt x="2020" y="39"/>
                </a:cubicBezTo>
                <a:cubicBezTo>
                  <a:pt x="1979" y="61"/>
                  <a:pt x="1701" y="93"/>
                  <a:pt x="1399" y="109"/>
                </a:cubicBezTo>
                <a:cubicBezTo>
                  <a:pt x="1098" y="125"/>
                  <a:pt x="657" y="192"/>
                  <a:pt x="422" y="257"/>
                </a:cubicBezTo>
                <a:lnTo>
                  <a:pt x="0" y="375"/>
                </a:lnTo>
                <a:lnTo>
                  <a:pt x="0" y="5053"/>
                </a:lnTo>
                <a:cubicBezTo>
                  <a:pt x="0" y="8204"/>
                  <a:pt x="49" y="10118"/>
                  <a:pt x="132" y="10145"/>
                </a:cubicBezTo>
                <a:cubicBezTo>
                  <a:pt x="214" y="10172"/>
                  <a:pt x="300" y="12300"/>
                  <a:pt x="356" y="15705"/>
                </a:cubicBezTo>
                <a:cubicBezTo>
                  <a:pt x="371" y="16595"/>
                  <a:pt x="382" y="16818"/>
                  <a:pt x="396" y="17455"/>
                </a:cubicBezTo>
                <a:cubicBezTo>
                  <a:pt x="400" y="17455"/>
                  <a:pt x="435" y="17449"/>
                  <a:pt x="436" y="17450"/>
                </a:cubicBezTo>
                <a:cubicBezTo>
                  <a:pt x="444" y="17460"/>
                  <a:pt x="472" y="18270"/>
                  <a:pt x="502" y="19252"/>
                </a:cubicBezTo>
                <a:cubicBezTo>
                  <a:pt x="531" y="20235"/>
                  <a:pt x="581" y="21103"/>
                  <a:pt x="621" y="21181"/>
                </a:cubicBezTo>
                <a:cubicBezTo>
                  <a:pt x="693" y="21322"/>
                  <a:pt x="899" y="21377"/>
                  <a:pt x="1703" y="21473"/>
                </a:cubicBezTo>
                <a:cubicBezTo>
                  <a:pt x="1918" y="21499"/>
                  <a:pt x="2054" y="21540"/>
                  <a:pt x="2007" y="21565"/>
                </a:cubicBezTo>
                <a:cubicBezTo>
                  <a:pt x="2003" y="21567"/>
                  <a:pt x="2131" y="21568"/>
                  <a:pt x="2152" y="21569"/>
                </a:cubicBezTo>
                <a:cubicBezTo>
                  <a:pt x="2389" y="21583"/>
                  <a:pt x="3946" y="21593"/>
                  <a:pt x="6297" y="21600"/>
                </a:cubicBezTo>
                <a:cubicBezTo>
                  <a:pt x="7251" y="21592"/>
                  <a:pt x="7940" y="21585"/>
                  <a:pt x="7987" y="21569"/>
                </a:cubicBezTo>
                <a:cubicBezTo>
                  <a:pt x="8069" y="21543"/>
                  <a:pt x="10595" y="21517"/>
                  <a:pt x="14377" y="21508"/>
                </a:cubicBezTo>
                <a:cubicBezTo>
                  <a:pt x="17518" y="21501"/>
                  <a:pt x="19223" y="21493"/>
                  <a:pt x="20120" y="21473"/>
                </a:cubicBezTo>
                <a:cubicBezTo>
                  <a:pt x="20127" y="21473"/>
                  <a:pt x="20139" y="21469"/>
                  <a:pt x="20147" y="21469"/>
                </a:cubicBezTo>
                <a:cubicBezTo>
                  <a:pt x="20498" y="21451"/>
                  <a:pt x="20975" y="21405"/>
                  <a:pt x="21216" y="21364"/>
                </a:cubicBezTo>
                <a:lnTo>
                  <a:pt x="21533" y="21312"/>
                </a:lnTo>
                <a:cubicBezTo>
                  <a:pt x="21390" y="21274"/>
                  <a:pt x="21304" y="21167"/>
                  <a:pt x="21335" y="21007"/>
                </a:cubicBezTo>
                <a:cubicBezTo>
                  <a:pt x="21360" y="20873"/>
                  <a:pt x="21408" y="20740"/>
                  <a:pt x="21440" y="20710"/>
                </a:cubicBezTo>
                <a:cubicBezTo>
                  <a:pt x="21473" y="20679"/>
                  <a:pt x="21449" y="20642"/>
                  <a:pt x="21374" y="20627"/>
                </a:cubicBezTo>
                <a:cubicBezTo>
                  <a:pt x="21300" y="20612"/>
                  <a:pt x="21265" y="20580"/>
                  <a:pt x="21308" y="20557"/>
                </a:cubicBezTo>
                <a:cubicBezTo>
                  <a:pt x="21599" y="20402"/>
                  <a:pt x="21600" y="10435"/>
                  <a:pt x="21308" y="6938"/>
                </a:cubicBezTo>
                <a:cubicBezTo>
                  <a:pt x="21084" y="4250"/>
                  <a:pt x="20960" y="2992"/>
                  <a:pt x="20886" y="2518"/>
                </a:cubicBezTo>
                <a:cubicBezTo>
                  <a:pt x="20852" y="2304"/>
                  <a:pt x="20797" y="1719"/>
                  <a:pt x="20754" y="1217"/>
                </a:cubicBezTo>
                <a:cubicBezTo>
                  <a:pt x="20709" y="687"/>
                  <a:pt x="20614" y="278"/>
                  <a:pt x="20529" y="244"/>
                </a:cubicBezTo>
                <a:cubicBezTo>
                  <a:pt x="20449" y="212"/>
                  <a:pt x="20113" y="148"/>
                  <a:pt x="19790" y="96"/>
                </a:cubicBezTo>
                <a:cubicBezTo>
                  <a:pt x="19257" y="11"/>
                  <a:pt x="18336" y="1"/>
                  <a:pt x="10839" y="0"/>
                </a:cubicBezTo>
                <a:close/>
              </a:path>
            </a:pathLst>
          </a:custGeom>
          <a:ln w="12700" cap="flat">
            <a:noFill/>
            <a:round/>
          </a:ln>
          <a:effectLst/>
        </p:spPr>
      </p:pic>
      <p:pic>
        <p:nvPicPr>
          <p:cNvPr id="30" name="image19.gif">
            <a:extLst>
              <a:ext uri="{FF2B5EF4-FFF2-40B4-BE49-F238E27FC236}">
                <a16:creationId xmlns:a16="http://schemas.microsoft.com/office/drawing/2014/main" id="{BC0B7607-816E-4306-914D-283DA72DAA37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48448" y="3988533"/>
            <a:ext cx="1028348" cy="1391902"/>
          </a:xfrm>
          <a:prstGeom prst="rect">
            <a:avLst/>
          </a:prstGeom>
          <a:ln w="12700" cap="flat">
            <a:noFill/>
            <a:round/>
          </a:ln>
          <a:effectLst/>
        </p:spPr>
      </p:pic>
      <p:sp>
        <p:nvSpPr>
          <p:cNvPr id="31" name="Arrow: Right 25">
            <a:extLst>
              <a:ext uri="{FF2B5EF4-FFF2-40B4-BE49-F238E27FC236}">
                <a16:creationId xmlns:a16="http://schemas.microsoft.com/office/drawing/2014/main" id="{7D90EB3D-4265-4FCE-BF20-916B1DC409CB}"/>
              </a:ext>
            </a:extLst>
          </p:cNvPr>
          <p:cNvSpPr/>
          <p:nvPr/>
        </p:nvSpPr>
        <p:spPr>
          <a:xfrm>
            <a:off x="76200" y="6051042"/>
            <a:ext cx="8915400" cy="284482"/>
          </a:xfrm>
          <a:prstGeom prst="rightArrow">
            <a:avLst/>
          </a:prstGeom>
          <a:solidFill>
            <a:srgbClr val="FFFF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Shape 206">
            <a:extLst>
              <a:ext uri="{FF2B5EF4-FFF2-40B4-BE49-F238E27FC236}">
                <a16:creationId xmlns:a16="http://schemas.microsoft.com/office/drawing/2014/main" id="{4BBE32B4-FB91-4ECE-A763-B1E2BE2F2CA8}"/>
              </a:ext>
            </a:extLst>
          </p:cNvPr>
          <p:cNvSpPr/>
          <p:nvPr/>
        </p:nvSpPr>
        <p:spPr>
          <a:xfrm>
            <a:off x="8101863" y="6319403"/>
            <a:ext cx="1113578" cy="44627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8100" tIns="38100" rIns="38100" bIns="38100" numCol="1" anchor="ctr">
            <a:spAutoFit/>
          </a:bodyPr>
          <a:lstStyle>
            <a:lvl1pPr algn="ctr">
              <a:buClr>
                <a:srgbClr val="FFFFFF"/>
              </a:buClr>
              <a:buFont typeface="Arial"/>
              <a:defRPr sz="2400">
                <a:solidFill>
                  <a:srgbClr val="FFFFFF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FF"/>
                  </a:solidFill>
                </a:uFill>
              </a:defRPr>
            </a:lvl1pPr>
          </a:lstStyle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 typeface="Arial"/>
              <a:buNone/>
              <a:tabLst/>
              <a:defRPr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Century Schoolbook"/>
                <a:ea typeface="Century Schoolbook"/>
                <a:cs typeface="Century Schoolbook"/>
                <a:sym typeface="Century Schoolbook"/>
              </a:defRPr>
            </a:pP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Arial"/>
                <a:ea typeface="+mj-ea"/>
                <a:cs typeface="Arial"/>
                <a:sym typeface="Arial"/>
              </a:rPr>
              <a:t>20</a:t>
            </a:r>
            <a:r>
              <a:rPr lang="en-US" kern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/>
                <a:ea typeface="+mj-ea"/>
                <a:cs typeface="Arial"/>
                <a:sym typeface="Arial"/>
              </a:rPr>
              <a:t>18</a:t>
            </a:r>
            <a:endParaRPr kumimoji="0" sz="24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33" name="Shape 191">
            <a:extLst>
              <a:ext uri="{FF2B5EF4-FFF2-40B4-BE49-F238E27FC236}">
                <a16:creationId xmlns:a16="http://schemas.microsoft.com/office/drawing/2014/main" id="{2D492856-9607-4785-9F06-EA21D8956753}"/>
              </a:ext>
            </a:extLst>
          </p:cNvPr>
          <p:cNvSpPr/>
          <p:nvPr/>
        </p:nvSpPr>
        <p:spPr>
          <a:xfrm>
            <a:off x="-159237" y="6318212"/>
            <a:ext cx="1137261" cy="44627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8100" tIns="38100" rIns="38100" bIns="38100" numCol="1" anchor="ctr">
            <a:spAutoFit/>
          </a:bodyPr>
          <a:lstStyle>
            <a:lvl1pPr algn="ctr">
              <a:buClr>
                <a:srgbClr val="FFFFFF"/>
              </a:buClr>
              <a:buFont typeface="Arial"/>
              <a:defRPr sz="2400">
                <a:solidFill>
                  <a:srgbClr val="FFFFFF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FF"/>
                  </a:solidFill>
                </a:uFill>
              </a:defRPr>
            </a:lvl1pPr>
          </a:lstStyle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 typeface="Arial"/>
              <a:buNone/>
              <a:tabLst/>
              <a:defRPr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Century Schoolbook"/>
                <a:ea typeface="Century Schoolbook"/>
                <a:cs typeface="Century Schoolbook"/>
                <a:sym typeface="Century Schoolbook"/>
              </a:defRPr>
            </a:pP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Arial"/>
                <a:ea typeface="+mj-ea"/>
                <a:cs typeface="Arial"/>
                <a:sym typeface="Arial"/>
              </a:rPr>
              <a:t>200</a:t>
            </a:r>
            <a:r>
              <a:rPr lang="en-US" kern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/>
                <a:ea typeface="+mj-ea"/>
                <a:cs typeface="Arial"/>
                <a:sym typeface="Arial"/>
              </a:rPr>
              <a:t>2</a:t>
            </a:r>
            <a:endParaRPr kumimoji="0" sz="24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34" name="Shape 206">
            <a:extLst>
              <a:ext uri="{FF2B5EF4-FFF2-40B4-BE49-F238E27FC236}">
                <a16:creationId xmlns:a16="http://schemas.microsoft.com/office/drawing/2014/main" id="{5188F82E-9214-418F-A539-153B63970EB2}"/>
              </a:ext>
            </a:extLst>
          </p:cNvPr>
          <p:cNvSpPr/>
          <p:nvPr/>
        </p:nvSpPr>
        <p:spPr>
          <a:xfrm>
            <a:off x="3778160" y="6331627"/>
            <a:ext cx="1113578" cy="44627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8100" tIns="38100" rIns="38100" bIns="38100" numCol="1" anchor="ctr">
            <a:spAutoFit/>
          </a:bodyPr>
          <a:lstStyle>
            <a:lvl1pPr algn="ctr">
              <a:buClr>
                <a:srgbClr val="FFFFFF"/>
              </a:buClr>
              <a:buFont typeface="Arial"/>
              <a:defRPr sz="2400">
                <a:solidFill>
                  <a:srgbClr val="FFFFFF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FF"/>
                  </a:solidFill>
                </a:uFill>
              </a:defRPr>
            </a:lvl1pPr>
          </a:lstStyle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 typeface="Arial"/>
              <a:buNone/>
              <a:tabLst/>
              <a:defRPr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Century Schoolbook"/>
                <a:ea typeface="Century Schoolbook"/>
                <a:cs typeface="Century Schoolbook"/>
                <a:sym typeface="Century Schoolbook"/>
              </a:defRPr>
            </a:pP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Arial"/>
                <a:ea typeface="+mj-ea"/>
                <a:cs typeface="Arial"/>
                <a:sym typeface="Arial"/>
              </a:rPr>
              <a:t>20</a:t>
            </a:r>
            <a:r>
              <a:rPr lang="en-US" kern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/>
                <a:ea typeface="+mj-ea"/>
                <a:cs typeface="Arial"/>
                <a:sym typeface="Arial"/>
              </a:rPr>
              <a:t>1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Arial"/>
                <a:ea typeface="+mj-ea"/>
                <a:cs typeface="Arial"/>
                <a:sym typeface="Arial"/>
              </a:rPr>
              <a:t>0</a:t>
            </a:r>
            <a:endParaRPr kumimoji="0" sz="24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35" name="Shape 206">
            <a:extLst>
              <a:ext uri="{FF2B5EF4-FFF2-40B4-BE49-F238E27FC236}">
                <a16:creationId xmlns:a16="http://schemas.microsoft.com/office/drawing/2014/main" id="{537B921D-4A92-4DDE-A317-E659E65B3AC5}"/>
              </a:ext>
            </a:extLst>
          </p:cNvPr>
          <p:cNvSpPr/>
          <p:nvPr/>
        </p:nvSpPr>
        <p:spPr>
          <a:xfrm>
            <a:off x="1790520" y="6284665"/>
            <a:ext cx="1113578" cy="44627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8100" tIns="38100" rIns="38100" bIns="38100" numCol="1" anchor="ctr">
            <a:spAutoFit/>
          </a:bodyPr>
          <a:lstStyle>
            <a:lvl1pPr algn="ctr">
              <a:buClr>
                <a:srgbClr val="FFFFFF"/>
              </a:buClr>
              <a:buFont typeface="Arial"/>
              <a:defRPr sz="2400">
                <a:solidFill>
                  <a:srgbClr val="FFFFFF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FF"/>
                  </a:solidFill>
                </a:uFill>
              </a:defRPr>
            </a:lvl1pPr>
          </a:lstStyle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 typeface="Arial"/>
              <a:buNone/>
              <a:tabLst/>
              <a:defRPr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Century Schoolbook"/>
                <a:ea typeface="Century Schoolbook"/>
                <a:cs typeface="Century Schoolbook"/>
                <a:sym typeface="Century Schoolbook"/>
              </a:defRPr>
            </a:pP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Arial"/>
                <a:ea typeface="+mj-ea"/>
                <a:cs typeface="Arial"/>
                <a:sym typeface="Arial"/>
              </a:rPr>
              <a:t>20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Arial"/>
                <a:ea typeface="+mj-ea"/>
                <a:cs typeface="Arial"/>
                <a:sym typeface="Arial"/>
              </a:rPr>
              <a:t>06</a:t>
            </a:r>
            <a:endParaRPr kumimoji="0" sz="24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  <a:ea typeface="+mj-ea"/>
              <a:cs typeface="Arial"/>
              <a:sym typeface="Arial"/>
            </a:endParaRPr>
          </a:p>
        </p:txBody>
      </p:sp>
      <p:sp>
        <p:nvSpPr>
          <p:cNvPr id="36" name="Shape 206">
            <a:extLst>
              <a:ext uri="{FF2B5EF4-FFF2-40B4-BE49-F238E27FC236}">
                <a16:creationId xmlns:a16="http://schemas.microsoft.com/office/drawing/2014/main" id="{40E42E99-F83E-4D89-B3F0-5AD61FE3379E}"/>
              </a:ext>
            </a:extLst>
          </p:cNvPr>
          <p:cNvSpPr/>
          <p:nvPr/>
        </p:nvSpPr>
        <p:spPr>
          <a:xfrm>
            <a:off x="5857169" y="6335524"/>
            <a:ext cx="1113578" cy="44627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8100" tIns="38100" rIns="38100" bIns="38100" numCol="1" anchor="ctr">
            <a:spAutoFit/>
          </a:bodyPr>
          <a:lstStyle>
            <a:lvl1pPr algn="ctr">
              <a:buClr>
                <a:srgbClr val="FFFFFF"/>
              </a:buClr>
              <a:buFont typeface="Arial"/>
              <a:defRPr sz="2400">
                <a:solidFill>
                  <a:srgbClr val="FFFFFF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FF"/>
                  </a:solidFill>
                </a:uFill>
              </a:defRPr>
            </a:lvl1pPr>
          </a:lstStyle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 typeface="Arial"/>
              <a:buNone/>
              <a:tabLst/>
              <a:defRPr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Century Schoolbook"/>
                <a:ea typeface="Century Schoolbook"/>
                <a:cs typeface="Century Schoolbook"/>
                <a:sym typeface="Century Schoolbook"/>
              </a:defRPr>
            </a:pP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Arial"/>
                <a:ea typeface="+mj-ea"/>
                <a:cs typeface="Arial"/>
                <a:sym typeface="Arial"/>
              </a:rPr>
              <a:t>20</a:t>
            </a:r>
            <a:r>
              <a:rPr lang="en-US" kern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/>
                <a:ea typeface="+mj-ea"/>
                <a:cs typeface="Arial"/>
                <a:sym typeface="Arial"/>
              </a:rPr>
              <a:t>14</a:t>
            </a:r>
            <a:endParaRPr kumimoji="0" sz="24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  <a:ea typeface="+mj-ea"/>
              <a:cs typeface="Arial"/>
              <a:sym typeface="Arial"/>
            </a:endParaRPr>
          </a:p>
        </p:txBody>
      </p:sp>
      <p:pic>
        <p:nvPicPr>
          <p:cNvPr id="37" name="Picture 7">
            <a:extLst>
              <a:ext uri="{FF2B5EF4-FFF2-40B4-BE49-F238E27FC236}">
                <a16:creationId xmlns:a16="http://schemas.microsoft.com/office/drawing/2014/main" id="{2298EEE5-D15B-4E9E-B5ED-31241AE682D5}"/>
              </a:ext>
            </a:extLst>
          </p:cNvPr>
          <p:cNvPicPr>
            <a:picLocks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27557" y="163500"/>
            <a:ext cx="1671852" cy="18396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" name="Picture 1">
            <a:extLst>
              <a:ext uri="{FF2B5EF4-FFF2-40B4-BE49-F238E27FC236}">
                <a16:creationId xmlns:a16="http://schemas.microsoft.com/office/drawing/2014/main" id="{E73FD7A5-FFF4-4022-AE05-BB98881F27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email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664036" y="1873595"/>
            <a:ext cx="1595099" cy="1106923"/>
          </a:xfrm>
          <a:prstGeom prst="rect">
            <a:avLst/>
          </a:prstGeom>
          <a:noFill/>
          <a:ln w="25400">
            <a:solidFill>
              <a:schemeClr val="accent6"/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7F7A03B1-641E-4079-9BA7-CEE1C01FCEFD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74670" y="2062661"/>
            <a:ext cx="1703028" cy="933097"/>
          </a:xfrm>
          <a:prstGeom prst="rect">
            <a:avLst/>
          </a:prstGeom>
          <a:ln w="25400">
            <a:solidFill>
              <a:schemeClr val="accent6"/>
            </a:solidFill>
          </a:ln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C21CC4EF-78B3-47C8-84F6-E0CE4ACFE1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46922" y="3075402"/>
            <a:ext cx="1336754" cy="9330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AF5D0138-20D4-4F65-B2C7-5CD7ADEAB743}"/>
              </a:ext>
            </a:extLst>
          </p:cNvPr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20494" y="2641879"/>
            <a:ext cx="997387" cy="1589446"/>
          </a:xfrm>
          <a:prstGeom prst="rect">
            <a:avLst/>
          </a:prstGeom>
        </p:spPr>
      </p:pic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F73A93A-582A-4FD5-B95C-4C3A69F53604}"/>
              </a:ext>
            </a:extLst>
          </p:cNvPr>
          <p:cNvCxnSpPr>
            <a:cxnSpLocks/>
          </p:cNvCxnSpPr>
          <p:nvPr/>
        </p:nvCxnSpPr>
        <p:spPr>
          <a:xfrm flipH="1">
            <a:off x="4219244" y="1853093"/>
            <a:ext cx="36935" cy="4270880"/>
          </a:xfrm>
          <a:prstGeom prst="line">
            <a:avLst/>
          </a:prstGeom>
          <a:ln w="38100">
            <a:solidFill>
              <a:schemeClr val="accent6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89EA7565-0FEC-4C58-B38B-59AA48016F8B}"/>
              </a:ext>
            </a:extLst>
          </p:cNvPr>
          <p:cNvCxnSpPr>
            <a:cxnSpLocks/>
          </p:cNvCxnSpPr>
          <p:nvPr/>
        </p:nvCxnSpPr>
        <p:spPr>
          <a:xfrm flipH="1">
            <a:off x="4343400" y="2059232"/>
            <a:ext cx="32478" cy="4044614"/>
          </a:xfrm>
          <a:prstGeom prst="line">
            <a:avLst/>
          </a:prstGeom>
          <a:ln w="38100">
            <a:solidFill>
              <a:schemeClr val="accent6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Picture 45">
            <a:extLst>
              <a:ext uri="{FF2B5EF4-FFF2-40B4-BE49-F238E27FC236}">
                <a16:creationId xmlns:a16="http://schemas.microsoft.com/office/drawing/2014/main" id="{FE4B105E-309B-4581-B138-C28EED7439A0}"/>
              </a:ext>
            </a:extLst>
          </p:cNvPr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34784" y="5563937"/>
            <a:ext cx="1312768" cy="373357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38F8267B-7132-4A37-9FE6-EC78DB20AFED}"/>
              </a:ext>
            </a:extLst>
          </p:cNvPr>
          <p:cNvPicPr>
            <a:picLocks noChangeAspect="1"/>
          </p:cNvPicPr>
          <p:nvPr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6403" y="461186"/>
            <a:ext cx="1761155" cy="343769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6F8D7244-CC0D-4BCE-AD1E-5CA241F114E0}"/>
              </a:ext>
            </a:extLst>
          </p:cNvPr>
          <p:cNvSpPr txBox="1"/>
          <p:nvPr/>
        </p:nvSpPr>
        <p:spPr>
          <a:xfrm>
            <a:off x="6249933" y="2066681"/>
            <a:ext cx="16137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iO</a:t>
            </a:r>
            <a:r>
              <a:rPr lang="en-US" sz="2800" b="1" dirty="0">
                <a:solidFill>
                  <a:srgbClr val="FF0000"/>
                </a:solidFill>
              </a:rPr>
              <a:t>Lab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B659A4BD-5090-46D8-83A3-6E9F371BE6CB}"/>
              </a:ext>
            </a:extLst>
          </p:cNvPr>
          <p:cNvGrpSpPr/>
          <p:nvPr/>
        </p:nvGrpSpPr>
        <p:grpSpPr>
          <a:xfrm>
            <a:off x="4694629" y="208497"/>
            <a:ext cx="2362199" cy="1471542"/>
            <a:chOff x="304800" y="1295402"/>
            <a:chExt cx="4191000" cy="2288067"/>
          </a:xfrm>
        </p:grpSpPr>
        <p:pic>
          <p:nvPicPr>
            <p:cNvPr id="50" name="Picture 49" descr="apple-12q2-macbook-pro-13-front-lg.jpg">
              <a:extLst>
                <a:ext uri="{FF2B5EF4-FFF2-40B4-BE49-F238E27FC236}">
                  <a16:creationId xmlns:a16="http://schemas.microsoft.com/office/drawing/2014/main" id="{0E4761EA-5154-4F3A-9AFE-B1C5C84B34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04800" y="1295402"/>
              <a:ext cx="4191000" cy="2288067"/>
            </a:xfrm>
            <a:prstGeom prst="rect">
              <a:avLst/>
            </a:prstGeom>
          </p:spPr>
        </p:pic>
        <p:pic>
          <p:nvPicPr>
            <p:cNvPr id="51" name="Picture 50" descr="Screen Shot 2014-01-05 at 9.15.41 AM.png">
              <a:extLst>
                <a:ext uri="{FF2B5EF4-FFF2-40B4-BE49-F238E27FC236}">
                  <a16:creationId xmlns:a16="http://schemas.microsoft.com/office/drawing/2014/main" id="{4CF3867A-8515-4BDB-88F5-0932135AA461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65797" y="1565890"/>
              <a:ext cx="2752825" cy="1662909"/>
            </a:xfrm>
            <a:prstGeom prst="rect">
              <a:avLst/>
            </a:prstGeom>
          </p:spPr>
        </p:pic>
        <p:pic>
          <p:nvPicPr>
            <p:cNvPr id="52" name="Picture 51" descr="tilting2.png">
              <a:extLst>
                <a:ext uri="{FF2B5EF4-FFF2-40B4-BE49-F238E27FC236}">
                  <a16:creationId xmlns:a16="http://schemas.microsoft.com/office/drawing/2014/main" id="{9E277203-40A8-4D30-8945-A162553817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752600" y="2057400"/>
              <a:ext cx="1600200" cy="879180"/>
            </a:xfrm>
            <a:prstGeom prst="rect">
              <a:avLst/>
            </a:prstGeom>
          </p:spPr>
        </p:pic>
      </p:grp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04F6AB7E-0293-4E80-82D2-18F53CD54BDF}"/>
              </a:ext>
            </a:extLst>
          </p:cNvPr>
          <p:cNvCxnSpPr>
            <a:cxnSpLocks/>
          </p:cNvCxnSpPr>
          <p:nvPr/>
        </p:nvCxnSpPr>
        <p:spPr>
          <a:xfrm>
            <a:off x="8458200" y="4715774"/>
            <a:ext cx="0" cy="1388072"/>
          </a:xfrm>
          <a:prstGeom prst="line">
            <a:avLst/>
          </a:prstGeom>
          <a:ln w="3810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Picture 53">
            <a:extLst>
              <a:ext uri="{FF2B5EF4-FFF2-40B4-BE49-F238E27FC236}">
                <a16:creationId xmlns:a16="http://schemas.microsoft.com/office/drawing/2014/main" id="{AD3B5F75-5C7C-4841-9BFD-E79F6FE952DE}"/>
              </a:ext>
            </a:extLst>
          </p:cNvPr>
          <p:cNvPicPr>
            <a:picLocks noChangeAspect="1"/>
          </p:cNvPicPr>
          <p:nvPr/>
        </p:nvPicPr>
        <p:blipFill>
          <a:blip r:embed="rId1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01863" y="4149279"/>
            <a:ext cx="745242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366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9900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Enable a Paradigm shift from this</a:t>
            </a:r>
            <a:r>
              <a:rPr lang="mr-IN" dirty="0"/>
              <a:t>…</a:t>
            </a:r>
            <a:endParaRPr lang="en-US" sz="3100" dirty="0"/>
          </a:p>
        </p:txBody>
      </p:sp>
      <p:grpSp>
        <p:nvGrpSpPr>
          <p:cNvPr id="8" name="Group 7"/>
          <p:cNvGrpSpPr/>
          <p:nvPr/>
        </p:nvGrpSpPr>
        <p:grpSpPr>
          <a:xfrm>
            <a:off x="-106040" y="6273177"/>
            <a:ext cx="9250040" cy="637241"/>
            <a:chOff x="-106040" y="4778952"/>
            <a:chExt cx="9250040" cy="869691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2" cstate="email">
              <a:alphaModFix amt="73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3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" y="4792478"/>
              <a:ext cx="9143999" cy="822960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064688" y="4792478"/>
              <a:ext cx="3717651" cy="822960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21032881">
              <a:off x="53449" y="4895882"/>
              <a:ext cx="2940810" cy="417020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21027370">
              <a:off x="444500" y="5283696"/>
              <a:ext cx="986162" cy="364947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21056997">
              <a:off x="1426009" y="5099656"/>
              <a:ext cx="1845781" cy="531657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21006235">
              <a:off x="-106040" y="4778952"/>
              <a:ext cx="1447093" cy="354579"/>
            </a:xfrm>
            <a:prstGeom prst="rect">
              <a:avLst/>
            </a:prstGeom>
          </p:spPr>
        </p:pic>
      </p:grpSp>
      <p:grpSp>
        <p:nvGrpSpPr>
          <p:cNvPr id="15" name="Group 16"/>
          <p:cNvGrpSpPr>
            <a:grpSpLocks/>
          </p:cNvGrpSpPr>
          <p:nvPr/>
        </p:nvGrpSpPr>
        <p:grpSpPr bwMode="auto">
          <a:xfrm>
            <a:off x="647700" y="1627770"/>
            <a:ext cx="3314700" cy="3886200"/>
            <a:chOff x="-16" y="72"/>
            <a:chExt cx="2088" cy="2448"/>
          </a:xfrm>
        </p:grpSpPr>
        <p:sp>
          <p:nvSpPr>
            <p:cNvPr id="16" name="Oval 5"/>
            <p:cNvSpPr>
              <a:spLocks/>
            </p:cNvSpPr>
            <p:nvPr/>
          </p:nvSpPr>
          <p:spPr bwMode="auto">
            <a:xfrm>
              <a:off x="0" y="384"/>
              <a:ext cx="2072" cy="1864"/>
            </a:xfrm>
            <a:prstGeom prst="ellipse">
              <a:avLst/>
            </a:prstGeom>
            <a:solidFill>
              <a:srgbClr val="80A6DF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7" name="Rectangle 6"/>
            <p:cNvSpPr>
              <a:spLocks/>
            </p:cNvSpPr>
            <p:nvPr/>
          </p:nvSpPr>
          <p:spPr bwMode="auto">
            <a:xfrm>
              <a:off x="168" y="1128"/>
              <a:ext cx="1728" cy="3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r>
                <a:rPr lang="en-US" sz="4000">
                  <a:latin typeface="Arial" charset="0"/>
                  <a:ea typeface="ＭＳ Ｐゴシック" charset="0"/>
                  <a:cs typeface="Arial" charset="0"/>
                  <a:sym typeface="Arial" charset="0"/>
                </a:rPr>
                <a:t>Lecture</a:t>
              </a:r>
              <a:endParaRPr lang="en-US" sz="4000" dirty="0">
                <a:latin typeface="Arial" charset="0"/>
                <a:ea typeface="ＭＳ Ｐゴシック" charset="0"/>
                <a:cs typeface="Arial" charset="0"/>
                <a:sym typeface="Arial" charset="0"/>
              </a:endParaRPr>
            </a:p>
          </p:txBody>
        </p:sp>
        <p:grpSp>
          <p:nvGrpSpPr>
            <p:cNvPr id="18" name="Group 9"/>
            <p:cNvGrpSpPr>
              <a:grpSpLocks/>
            </p:cNvGrpSpPr>
            <p:nvPr/>
          </p:nvGrpSpPr>
          <p:grpSpPr bwMode="auto">
            <a:xfrm>
              <a:off x="104" y="152"/>
              <a:ext cx="538" cy="560"/>
              <a:chOff x="104" y="152"/>
              <a:chExt cx="538" cy="560"/>
            </a:xfrm>
          </p:grpSpPr>
          <p:sp>
            <p:nvSpPr>
              <p:cNvPr id="25" name="Oval 7"/>
              <p:cNvSpPr>
                <a:spLocks/>
              </p:cNvSpPr>
              <p:nvPr/>
            </p:nvSpPr>
            <p:spPr bwMode="auto">
              <a:xfrm>
                <a:off x="104" y="152"/>
                <a:ext cx="520" cy="560"/>
              </a:xfrm>
              <a:prstGeom prst="ellipse">
                <a:avLst/>
              </a:prstGeom>
              <a:solidFill>
                <a:srgbClr val="DA5455"/>
              </a:solidFill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26" name="Rectangle 8"/>
              <p:cNvSpPr>
                <a:spLocks/>
              </p:cNvSpPr>
              <p:nvPr/>
            </p:nvSpPr>
            <p:spPr bwMode="auto">
              <a:xfrm>
                <a:off x="234" y="328"/>
                <a:ext cx="408" cy="2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pPr algn="l"/>
                <a:r>
                  <a:rPr lang="en-US" sz="1800" dirty="0">
                    <a:latin typeface="Arial" charset="0"/>
                    <a:ea typeface="ＭＳ Ｐゴシック" charset="0"/>
                    <a:cs typeface="Arial" charset="0"/>
                    <a:sym typeface="Arial" charset="0"/>
                  </a:rPr>
                  <a:t>Lab</a:t>
                </a:r>
              </a:p>
            </p:txBody>
          </p:sp>
        </p:grpSp>
        <p:grpSp>
          <p:nvGrpSpPr>
            <p:cNvPr id="19" name="Group 12"/>
            <p:cNvGrpSpPr>
              <a:grpSpLocks/>
            </p:cNvGrpSpPr>
            <p:nvPr/>
          </p:nvGrpSpPr>
          <p:grpSpPr bwMode="auto">
            <a:xfrm>
              <a:off x="-16" y="1960"/>
              <a:ext cx="840" cy="560"/>
              <a:chOff x="-504" y="-160"/>
              <a:chExt cx="840" cy="560"/>
            </a:xfrm>
          </p:grpSpPr>
          <p:sp>
            <p:nvSpPr>
              <p:cNvPr id="23" name="Oval 10"/>
              <p:cNvSpPr>
                <a:spLocks/>
              </p:cNvSpPr>
              <p:nvPr/>
            </p:nvSpPr>
            <p:spPr bwMode="auto">
              <a:xfrm>
                <a:off x="-504" y="-160"/>
                <a:ext cx="840" cy="560"/>
              </a:xfrm>
              <a:prstGeom prst="ellipse">
                <a:avLst/>
              </a:prstGeom>
              <a:solidFill>
                <a:srgbClr val="FCEB78"/>
              </a:solidFill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24" name="Rectangle 11"/>
              <p:cNvSpPr>
                <a:spLocks/>
              </p:cNvSpPr>
              <p:nvPr/>
            </p:nvSpPr>
            <p:spPr bwMode="auto">
              <a:xfrm>
                <a:off x="-456" y="16"/>
                <a:ext cx="703" cy="1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algn="l"/>
                <a:r>
                  <a:rPr lang="en-US" sz="1800" dirty="0">
                    <a:latin typeface="Arial" charset="0"/>
                    <a:ea typeface="ＭＳ Ｐゴシック" charset="0"/>
                    <a:cs typeface="Arial" charset="0"/>
                    <a:sym typeface="Arial" charset="0"/>
                  </a:rPr>
                  <a:t>Discussion</a:t>
                </a:r>
              </a:p>
            </p:txBody>
          </p:sp>
        </p:grpSp>
        <p:grpSp>
          <p:nvGrpSpPr>
            <p:cNvPr id="20" name="Group 15"/>
            <p:cNvGrpSpPr>
              <a:grpSpLocks/>
            </p:cNvGrpSpPr>
            <p:nvPr/>
          </p:nvGrpSpPr>
          <p:grpSpPr bwMode="auto">
            <a:xfrm>
              <a:off x="1176" y="72"/>
              <a:ext cx="840" cy="560"/>
              <a:chOff x="0" y="0"/>
              <a:chExt cx="840" cy="560"/>
            </a:xfrm>
          </p:grpSpPr>
          <p:sp>
            <p:nvSpPr>
              <p:cNvPr id="21" name="Oval 13"/>
              <p:cNvSpPr>
                <a:spLocks/>
              </p:cNvSpPr>
              <p:nvPr/>
            </p:nvSpPr>
            <p:spPr bwMode="auto">
              <a:xfrm>
                <a:off x="0" y="0"/>
                <a:ext cx="840" cy="560"/>
              </a:xfrm>
              <a:prstGeom prst="ellipse">
                <a:avLst/>
              </a:prstGeom>
              <a:solidFill>
                <a:srgbClr val="9CE356"/>
              </a:solidFill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22" name="Rectangle 14"/>
              <p:cNvSpPr>
                <a:spLocks/>
              </p:cNvSpPr>
              <p:nvPr/>
            </p:nvSpPr>
            <p:spPr bwMode="auto">
              <a:xfrm>
                <a:off x="88" y="104"/>
                <a:ext cx="744" cy="3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>
                <a:spAutoFit/>
              </a:bodyPr>
              <a:lstStyle/>
              <a:p>
                <a:pPr algn="l"/>
                <a:r>
                  <a:rPr lang="en-US" sz="1800" dirty="0">
                    <a:latin typeface="Arial" charset="0"/>
                    <a:ea typeface="ＭＳ Ｐゴシック" charset="0"/>
                    <a:cs typeface="Arial" charset="0"/>
                    <a:sym typeface="Arial" charset="0"/>
                  </a:rPr>
                  <a:t>Homework</a:t>
                </a:r>
              </a:p>
              <a:p>
                <a:r>
                  <a:rPr lang="en-US" sz="1800" dirty="0">
                    <a:latin typeface="Arial" charset="0"/>
                    <a:ea typeface="ＭＳ Ｐゴシック" charset="0"/>
                    <a:cs typeface="Arial" charset="0"/>
                    <a:sym typeface="Arial" charset="0"/>
                  </a:rPr>
                  <a:t>&amp; exams</a:t>
                </a:r>
              </a:p>
            </p:txBody>
          </p:sp>
        </p:grpSp>
      </p:grpSp>
      <p:sp>
        <p:nvSpPr>
          <p:cNvPr id="27" name="Rectangle 6"/>
          <p:cNvSpPr>
            <a:spLocks/>
          </p:cNvSpPr>
          <p:nvPr/>
        </p:nvSpPr>
        <p:spPr bwMode="auto">
          <a:xfrm>
            <a:off x="1016000" y="5767970"/>
            <a:ext cx="2743200" cy="43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en-US" sz="2800" dirty="0">
                <a:latin typeface="Arial" charset="0"/>
                <a:ea typeface="ＭＳ Ｐゴシック" charset="0"/>
                <a:cs typeface="Arial" charset="0"/>
                <a:sym typeface="Arial" charset="0"/>
              </a:rPr>
              <a:t>Professor View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4343400" y="1424570"/>
            <a:ext cx="4152900" cy="4773613"/>
            <a:chOff x="4343400" y="1600200"/>
            <a:chExt cx="4152900" cy="4773613"/>
          </a:xfrm>
        </p:grpSpPr>
        <p:grpSp>
          <p:nvGrpSpPr>
            <p:cNvPr id="29" name="Group 16"/>
            <p:cNvGrpSpPr>
              <a:grpSpLocks/>
            </p:cNvGrpSpPr>
            <p:nvPr/>
          </p:nvGrpSpPr>
          <p:grpSpPr bwMode="auto">
            <a:xfrm>
              <a:off x="4343400" y="1600200"/>
              <a:ext cx="4152900" cy="3860800"/>
              <a:chOff x="-600" y="-56"/>
              <a:chExt cx="2616" cy="2432"/>
            </a:xfrm>
          </p:grpSpPr>
          <p:sp>
            <p:nvSpPr>
              <p:cNvPr id="31" name="Oval 5"/>
              <p:cNvSpPr>
                <a:spLocks/>
              </p:cNvSpPr>
              <p:nvPr/>
            </p:nvSpPr>
            <p:spPr bwMode="auto">
              <a:xfrm>
                <a:off x="-200" y="1528"/>
                <a:ext cx="896" cy="484"/>
              </a:xfrm>
              <a:prstGeom prst="ellipse">
                <a:avLst/>
              </a:prstGeom>
              <a:solidFill>
                <a:srgbClr val="80A6DF"/>
              </a:solidFill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2" name="Rectangle 6"/>
              <p:cNvSpPr>
                <a:spLocks/>
              </p:cNvSpPr>
              <p:nvPr/>
            </p:nvSpPr>
            <p:spPr bwMode="auto">
              <a:xfrm>
                <a:off x="-600" y="1643"/>
                <a:ext cx="1728" cy="27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/>
              <a:p>
                <a:r>
                  <a:rPr lang="en-US" sz="2800" dirty="0">
                    <a:latin typeface="Arial" charset="0"/>
                    <a:ea typeface="ＭＳ Ｐゴシック" charset="0"/>
                    <a:cs typeface="Arial" charset="0"/>
                    <a:sym typeface="Arial" charset="0"/>
                  </a:rPr>
                  <a:t>Lecture</a:t>
                </a:r>
              </a:p>
            </p:txBody>
          </p:sp>
          <p:grpSp>
            <p:nvGrpSpPr>
              <p:cNvPr id="33" name="Group 9"/>
              <p:cNvGrpSpPr>
                <a:grpSpLocks/>
              </p:cNvGrpSpPr>
              <p:nvPr/>
            </p:nvGrpSpPr>
            <p:grpSpPr bwMode="auto">
              <a:xfrm>
                <a:off x="-120" y="-56"/>
                <a:ext cx="538" cy="560"/>
                <a:chOff x="-120" y="-56"/>
                <a:chExt cx="538" cy="560"/>
              </a:xfrm>
            </p:grpSpPr>
            <p:sp>
              <p:nvSpPr>
                <p:cNvPr id="40" name="Oval 7"/>
                <p:cNvSpPr>
                  <a:spLocks/>
                </p:cNvSpPr>
                <p:nvPr/>
              </p:nvSpPr>
              <p:spPr bwMode="auto">
                <a:xfrm>
                  <a:off x="-120" y="-56"/>
                  <a:ext cx="520" cy="560"/>
                </a:xfrm>
                <a:prstGeom prst="ellipse">
                  <a:avLst/>
                </a:prstGeom>
                <a:solidFill>
                  <a:srgbClr val="DA5455"/>
                </a:solidFill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41" name="Rectangle 8"/>
                <p:cNvSpPr>
                  <a:spLocks/>
                </p:cNvSpPr>
                <p:nvPr/>
              </p:nvSpPr>
              <p:spPr bwMode="auto">
                <a:xfrm>
                  <a:off x="10" y="120"/>
                  <a:ext cx="408" cy="20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pPr algn="l"/>
                  <a:r>
                    <a:rPr lang="en-US" sz="1800" dirty="0">
                      <a:latin typeface="Arial" charset="0"/>
                      <a:ea typeface="ＭＳ Ｐゴシック" charset="0"/>
                      <a:cs typeface="Arial" charset="0"/>
                      <a:sym typeface="Arial" charset="0"/>
                    </a:rPr>
                    <a:t>Lab</a:t>
                  </a:r>
                </a:p>
              </p:txBody>
            </p:sp>
          </p:grpSp>
          <p:grpSp>
            <p:nvGrpSpPr>
              <p:cNvPr id="34" name="Group 12"/>
              <p:cNvGrpSpPr>
                <a:grpSpLocks/>
              </p:cNvGrpSpPr>
              <p:nvPr/>
            </p:nvGrpSpPr>
            <p:grpSpPr bwMode="auto">
              <a:xfrm>
                <a:off x="912" y="1816"/>
                <a:ext cx="840" cy="560"/>
                <a:chOff x="424" y="-304"/>
                <a:chExt cx="840" cy="560"/>
              </a:xfrm>
            </p:grpSpPr>
            <p:sp>
              <p:nvSpPr>
                <p:cNvPr id="38" name="Oval 10"/>
                <p:cNvSpPr>
                  <a:spLocks/>
                </p:cNvSpPr>
                <p:nvPr/>
              </p:nvSpPr>
              <p:spPr bwMode="auto">
                <a:xfrm>
                  <a:off x="424" y="-304"/>
                  <a:ext cx="840" cy="560"/>
                </a:xfrm>
                <a:prstGeom prst="ellipse">
                  <a:avLst/>
                </a:prstGeom>
                <a:solidFill>
                  <a:srgbClr val="FCEB78"/>
                </a:solidFill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39" name="Rectangle 11"/>
                <p:cNvSpPr>
                  <a:spLocks/>
                </p:cNvSpPr>
                <p:nvPr/>
              </p:nvSpPr>
              <p:spPr bwMode="auto">
                <a:xfrm>
                  <a:off x="504" y="-128"/>
                  <a:ext cx="703" cy="17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pPr algn="l"/>
                  <a:r>
                    <a:rPr lang="en-US" sz="1800" dirty="0">
                      <a:latin typeface="Arial" charset="0"/>
                      <a:ea typeface="ＭＳ Ｐゴシック" charset="0"/>
                      <a:cs typeface="Arial" charset="0"/>
                      <a:sym typeface="Arial" charset="0"/>
                    </a:rPr>
                    <a:t>Discussion</a:t>
                  </a:r>
                </a:p>
              </p:txBody>
            </p:sp>
          </p:grpSp>
          <p:grpSp>
            <p:nvGrpSpPr>
              <p:cNvPr id="35" name="Group 15"/>
              <p:cNvGrpSpPr>
                <a:grpSpLocks/>
              </p:cNvGrpSpPr>
              <p:nvPr/>
            </p:nvGrpSpPr>
            <p:grpSpPr bwMode="auto">
              <a:xfrm>
                <a:off x="264" y="72"/>
                <a:ext cx="1752" cy="1600"/>
                <a:chOff x="-912" y="0"/>
                <a:chExt cx="1752" cy="1600"/>
              </a:xfrm>
            </p:grpSpPr>
            <p:sp>
              <p:nvSpPr>
                <p:cNvPr id="36" name="Oval 13"/>
                <p:cNvSpPr>
                  <a:spLocks/>
                </p:cNvSpPr>
                <p:nvPr/>
              </p:nvSpPr>
              <p:spPr bwMode="auto">
                <a:xfrm>
                  <a:off x="-912" y="0"/>
                  <a:ext cx="1752" cy="1600"/>
                </a:xfrm>
                <a:prstGeom prst="ellipse">
                  <a:avLst/>
                </a:prstGeom>
                <a:solidFill>
                  <a:srgbClr val="9CE356"/>
                </a:solidFill>
                <a:ln w="25400" cap="flat">
                  <a:solidFill>
                    <a:schemeClr val="tx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37" name="Rectangle 14"/>
                <p:cNvSpPr>
                  <a:spLocks/>
                </p:cNvSpPr>
                <p:nvPr/>
              </p:nvSpPr>
              <p:spPr bwMode="auto">
                <a:xfrm>
                  <a:off x="-720" y="496"/>
                  <a:ext cx="1392" cy="62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wrap="square" lIns="0" tIns="0" rIns="0" bIns="0">
                  <a:spAutoFit/>
                </a:bodyPr>
                <a:lstStyle/>
                <a:p>
                  <a:r>
                    <a:rPr lang="en-US" sz="3200" dirty="0">
                      <a:latin typeface="Arial" charset="0"/>
                      <a:ea typeface="ＭＳ Ｐゴシック" charset="0"/>
                      <a:cs typeface="Arial" charset="0"/>
                      <a:sym typeface="Arial" charset="0"/>
                    </a:rPr>
                    <a:t>Homework</a:t>
                  </a:r>
                </a:p>
                <a:p>
                  <a:r>
                    <a:rPr lang="en-US" sz="3200" dirty="0">
                      <a:latin typeface="Arial" charset="0"/>
                      <a:ea typeface="ＭＳ Ｐゴシック" charset="0"/>
                      <a:cs typeface="Arial" charset="0"/>
                      <a:sym typeface="Arial" charset="0"/>
                    </a:rPr>
                    <a:t>&amp; exams</a:t>
                  </a:r>
                </a:p>
              </p:txBody>
            </p:sp>
          </p:grpSp>
        </p:grpSp>
        <p:sp>
          <p:nvSpPr>
            <p:cNvPr id="30" name="Rectangle 6"/>
            <p:cNvSpPr>
              <a:spLocks/>
            </p:cNvSpPr>
            <p:nvPr/>
          </p:nvSpPr>
          <p:spPr bwMode="auto">
            <a:xfrm>
              <a:off x="5715000" y="5943600"/>
              <a:ext cx="2743200" cy="430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r>
                <a:rPr lang="en-US" sz="2800" dirty="0">
                  <a:latin typeface="Arial" charset="0"/>
                  <a:ea typeface="ＭＳ Ｐゴシック" charset="0"/>
                  <a:cs typeface="Arial" charset="0"/>
                  <a:sym typeface="Arial" charset="0"/>
                </a:rPr>
                <a:t>Student View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373024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99008"/>
            <a:ext cx="8229600" cy="1143000"/>
          </a:xfrm>
        </p:spPr>
        <p:txBody>
          <a:bodyPr>
            <a:normAutofit/>
          </a:bodyPr>
          <a:lstStyle/>
          <a:p>
            <a:r>
              <a:rPr lang="mr-IN" dirty="0"/>
              <a:t>…</a:t>
            </a:r>
            <a:r>
              <a:rPr lang="en-US" dirty="0"/>
              <a:t> toward this</a:t>
            </a:r>
            <a:endParaRPr lang="en-US" sz="3100" dirty="0"/>
          </a:p>
        </p:txBody>
      </p:sp>
      <p:grpSp>
        <p:nvGrpSpPr>
          <p:cNvPr id="8" name="Group 7"/>
          <p:cNvGrpSpPr/>
          <p:nvPr/>
        </p:nvGrpSpPr>
        <p:grpSpPr>
          <a:xfrm>
            <a:off x="-106040" y="6273177"/>
            <a:ext cx="9250040" cy="637241"/>
            <a:chOff x="-106040" y="4778952"/>
            <a:chExt cx="9250040" cy="869691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2" cstate="email">
              <a:alphaModFix amt="73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3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" y="4792478"/>
              <a:ext cx="9143999" cy="822960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064688" y="4792478"/>
              <a:ext cx="3717651" cy="822960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21032881">
              <a:off x="53449" y="4895882"/>
              <a:ext cx="2940810" cy="417020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21027370">
              <a:off x="444500" y="5283696"/>
              <a:ext cx="986162" cy="364947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21056997">
              <a:off x="1426009" y="5099656"/>
              <a:ext cx="1845781" cy="531657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21006235">
              <a:off x="-106040" y="4778952"/>
              <a:ext cx="1447093" cy="354579"/>
            </a:xfrm>
            <a:prstGeom prst="rect">
              <a:avLst/>
            </a:prstGeom>
          </p:spPr>
        </p:pic>
      </p:grpSp>
      <p:pic>
        <p:nvPicPr>
          <p:cNvPr id="42" name="Picture 17"/>
          <p:cNvPicPr>
            <a:picLocks noChangeArrowheads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85999" y="1905000"/>
            <a:ext cx="4591423" cy="32558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538766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kern="0" dirty="0">
                <a:solidFill>
                  <a:srgbClr val="000000"/>
                </a:solidFill>
              </a:rPr>
              <a:t>For Example:</a:t>
            </a:r>
            <a:br>
              <a:rPr lang="en-US" kern="0" dirty="0">
                <a:solidFill>
                  <a:srgbClr val="000000"/>
                </a:solidFill>
              </a:rPr>
            </a:br>
            <a:r>
              <a:rPr lang="en-US" kern="0" dirty="0">
                <a:solidFill>
                  <a:srgbClr val="000000"/>
                </a:solidFill>
              </a:rPr>
              <a:t>Intro Physics at Illinois (Spring 2018)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-106040" y="6273177"/>
            <a:ext cx="9250040" cy="637241"/>
            <a:chOff x="-106040" y="4778952"/>
            <a:chExt cx="9250040" cy="869691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2" cstate="email">
              <a:alphaModFix amt="73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3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" y="4792478"/>
              <a:ext cx="9143999" cy="822960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064688" y="4792478"/>
              <a:ext cx="3717651" cy="822960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21032881">
              <a:off x="53449" y="4895882"/>
              <a:ext cx="2940810" cy="417020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21027370">
              <a:off x="444500" y="5283696"/>
              <a:ext cx="986162" cy="364947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21056997">
              <a:off x="1426009" y="5099656"/>
              <a:ext cx="1845781" cy="531657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21006235">
              <a:off x="-106040" y="4778952"/>
              <a:ext cx="1447093" cy="354579"/>
            </a:xfrm>
            <a:prstGeom prst="rect">
              <a:avLst/>
            </a:prstGeom>
          </p:spPr>
        </p:pic>
      </p:grpSp>
      <p:sp>
        <p:nvSpPr>
          <p:cNvPr id="15" name="Content Placeholder 4"/>
          <p:cNvSpPr>
            <a:spLocks noGrp="1"/>
          </p:cNvSpPr>
          <p:nvPr>
            <p:ph idx="1"/>
          </p:nvPr>
        </p:nvSpPr>
        <p:spPr>
          <a:xfrm>
            <a:off x="1242965" y="1730440"/>
            <a:ext cx="6878708" cy="4724400"/>
          </a:xfrm>
          <a:solidFill>
            <a:schemeClr val="bg1">
              <a:alpha val="77000"/>
            </a:schemeClr>
          </a:solidFill>
          <a:ln>
            <a:noFill/>
          </a:ln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US" sz="2800" dirty="0">
                <a:solidFill>
                  <a:schemeClr val="tx1"/>
                </a:solidFill>
              </a:rPr>
              <a:t>  Calculus Based:					# Students</a:t>
            </a:r>
          </a:p>
          <a:p>
            <a:pPr marL="0" indent="0" algn="just">
              <a:buNone/>
            </a:pPr>
            <a:r>
              <a:rPr lang="en-US" sz="2800" dirty="0">
                <a:solidFill>
                  <a:srgbClr val="7030A0"/>
                </a:solidFill>
              </a:rPr>
              <a:t>	Mechanics 		(</a:t>
            </a:r>
            <a:r>
              <a:rPr lang="en-US" sz="2800" dirty="0" err="1">
                <a:solidFill>
                  <a:srgbClr val="7030A0"/>
                </a:solidFill>
              </a:rPr>
              <a:t>Phys</a:t>
            </a:r>
            <a:r>
              <a:rPr lang="en-US" sz="2800" dirty="0">
                <a:solidFill>
                  <a:srgbClr val="7030A0"/>
                </a:solidFill>
              </a:rPr>
              <a:t> 211)	</a:t>
            </a:r>
            <a:r>
              <a:rPr lang="en-US" sz="2800" dirty="0">
                <a:solidFill>
                  <a:schemeClr val="tx1"/>
                </a:solidFill>
              </a:rPr>
              <a:t>1202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7030A0"/>
                </a:solidFill>
              </a:rPr>
              <a:t>	E&amp;M 		  		(</a:t>
            </a:r>
            <a:r>
              <a:rPr lang="en-US" sz="2800" dirty="0" err="1">
                <a:solidFill>
                  <a:srgbClr val="7030A0"/>
                </a:solidFill>
              </a:rPr>
              <a:t>Phys</a:t>
            </a:r>
            <a:r>
              <a:rPr lang="en-US" sz="2800" dirty="0">
                <a:solidFill>
                  <a:srgbClr val="7030A0"/>
                </a:solidFill>
              </a:rPr>
              <a:t> 212)	  </a:t>
            </a:r>
            <a:r>
              <a:rPr lang="en-US" sz="2800" dirty="0">
                <a:solidFill>
                  <a:schemeClr val="tx1"/>
                </a:solidFill>
              </a:rPr>
              <a:t>734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7030A0"/>
                </a:solidFill>
              </a:rPr>
              <a:t>	Stat. Mech. 		(</a:t>
            </a:r>
            <a:r>
              <a:rPr lang="en-US" sz="2800" dirty="0" err="1">
                <a:solidFill>
                  <a:srgbClr val="7030A0"/>
                </a:solidFill>
              </a:rPr>
              <a:t>Phys</a:t>
            </a:r>
            <a:r>
              <a:rPr lang="en-US" sz="2800" dirty="0">
                <a:solidFill>
                  <a:srgbClr val="7030A0"/>
                </a:solidFill>
              </a:rPr>
              <a:t> 213)	  </a:t>
            </a:r>
            <a:r>
              <a:rPr lang="en-US" sz="2800" dirty="0">
                <a:solidFill>
                  <a:schemeClr val="tx1"/>
                </a:solidFill>
              </a:rPr>
              <a:t>720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7030A0"/>
                </a:solidFill>
              </a:rPr>
              <a:t>	Quantum 		(</a:t>
            </a:r>
            <a:r>
              <a:rPr lang="en-US" sz="2800" dirty="0" err="1">
                <a:solidFill>
                  <a:srgbClr val="7030A0"/>
                </a:solidFill>
              </a:rPr>
              <a:t>Phys</a:t>
            </a:r>
            <a:r>
              <a:rPr lang="en-US" sz="2800" dirty="0">
                <a:solidFill>
                  <a:srgbClr val="7030A0"/>
                </a:solidFill>
              </a:rPr>
              <a:t> 214)	  </a:t>
            </a:r>
            <a:r>
              <a:rPr lang="en-US" sz="2800" dirty="0">
                <a:solidFill>
                  <a:schemeClr val="tx1"/>
                </a:solidFill>
              </a:rPr>
              <a:t>695</a:t>
            </a:r>
            <a:br>
              <a:rPr lang="en-US" sz="2800" dirty="0">
                <a:solidFill>
                  <a:schemeClr val="tx1"/>
                </a:solidFill>
              </a:rPr>
            </a:br>
            <a:endParaRPr lang="en-US" sz="28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sz="2800" dirty="0">
                <a:solidFill>
                  <a:schemeClr val="tx1"/>
                </a:solidFill>
              </a:rPr>
              <a:t>  Algebra Based: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80142D"/>
                </a:solidFill>
              </a:rPr>
              <a:t>	Mechanics, Heat 	(</a:t>
            </a:r>
            <a:r>
              <a:rPr lang="en-US" sz="2800" dirty="0" err="1">
                <a:solidFill>
                  <a:srgbClr val="80142D"/>
                </a:solidFill>
              </a:rPr>
              <a:t>Phys</a:t>
            </a:r>
            <a:r>
              <a:rPr lang="en-US" sz="2800" dirty="0">
                <a:solidFill>
                  <a:srgbClr val="80142D"/>
                </a:solidFill>
              </a:rPr>
              <a:t> 101)	  </a:t>
            </a:r>
            <a:r>
              <a:rPr lang="en-US" sz="2800" dirty="0">
                <a:solidFill>
                  <a:schemeClr val="tx1"/>
                </a:solidFill>
              </a:rPr>
              <a:t>357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80142D"/>
                </a:solidFill>
              </a:rPr>
              <a:t>	E&amp;M, Modern 		(</a:t>
            </a:r>
            <a:r>
              <a:rPr lang="en-US" sz="2800" dirty="0" err="1">
                <a:solidFill>
                  <a:srgbClr val="80142D"/>
                </a:solidFill>
              </a:rPr>
              <a:t>Phys</a:t>
            </a:r>
            <a:r>
              <a:rPr lang="en-US" sz="2800" dirty="0">
                <a:solidFill>
                  <a:srgbClr val="80142D"/>
                </a:solidFill>
              </a:rPr>
              <a:t> 102)	  </a:t>
            </a:r>
            <a:r>
              <a:rPr lang="en-US" sz="2800" dirty="0">
                <a:solidFill>
                  <a:schemeClr val="tx1"/>
                </a:solidFill>
              </a:rPr>
              <a:t>352</a:t>
            </a:r>
          </a:p>
        </p:txBody>
      </p:sp>
    </p:spTree>
    <p:extLst>
      <p:ext uri="{BB962C8B-B14F-4D97-AF65-F5344CB8AC3E}">
        <p14:creationId xmlns:p14="http://schemas.microsoft.com/office/powerpoint/2010/main" val="954411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Big Challenge (2008)</a:t>
            </a:r>
            <a:endParaRPr lang="en-US" sz="31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497014"/>
            <a:ext cx="8229600" cy="2111395"/>
          </a:xfrm>
        </p:spPr>
        <p:txBody>
          <a:bodyPr>
            <a:normAutofit fontScale="85000" lnSpcReduction="10000"/>
          </a:bodyPr>
          <a:lstStyle/>
          <a:p>
            <a:r>
              <a:rPr lang="en-US" dirty="0">
                <a:latin typeface="Arial" charset="0"/>
                <a:ea typeface="ＭＳ Ｐゴシック" charset="0"/>
                <a:cs typeface="Arial" charset="0"/>
                <a:sym typeface="Arial" charset="0"/>
              </a:rPr>
              <a:t>Students not reading text &amp; not prepared to learn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  <a:sym typeface="Arial" charset="0"/>
              </a:rPr>
              <a:t>Have to assume that students in class know nothing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  <a:sym typeface="Arial" charset="0"/>
              </a:rPr>
              <a:t>Spend valuable class time just getting them started</a:t>
            </a: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15" name="Picture 4"/>
          <p:cNvPicPr>
            <a:picLocks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66896" y="3351213"/>
            <a:ext cx="2713539" cy="324643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9"/>
          <p:cNvPicPr>
            <a:picLocks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4336" y="3317875"/>
            <a:ext cx="4877703" cy="350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400341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My Teaching Experience</a:t>
            </a:r>
            <a:br>
              <a:rPr lang="en-US" dirty="0"/>
            </a:br>
            <a:r>
              <a:rPr lang="en-US" sz="3600" dirty="0"/>
              <a:t>How I got started</a:t>
            </a:r>
            <a:endParaRPr lang="en-US" sz="31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M.S. in Physics (2005) is minimum qualification for Community College teaching</a:t>
            </a:r>
          </a:p>
          <a:p>
            <a:pPr lvl="1"/>
            <a:r>
              <a:rPr lang="en-US" dirty="0"/>
              <a:t>LACCD (LA, Mission, Pierce)</a:t>
            </a:r>
          </a:p>
          <a:p>
            <a:pPr lvl="1"/>
            <a:r>
              <a:rPr lang="en-US" dirty="0"/>
              <a:t>Cerrito’s College</a:t>
            </a:r>
          </a:p>
          <a:p>
            <a:pPr lvl="1"/>
            <a:endParaRPr lang="en-US" dirty="0"/>
          </a:p>
          <a:p>
            <a:r>
              <a:rPr lang="en-US" dirty="0"/>
              <a:t>PhD in Physics (2011), I begin teaching at CSUN </a:t>
            </a:r>
            <a:r>
              <a:rPr lang="mr-IN" dirty="0"/>
              <a:t>–</a:t>
            </a:r>
            <a:r>
              <a:rPr lang="en-US" dirty="0"/>
              <a:t> undergrad courses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-106040" y="6273177"/>
            <a:ext cx="9250040" cy="637241"/>
            <a:chOff x="-106040" y="4778952"/>
            <a:chExt cx="9250040" cy="869691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2" cstate="email">
              <a:alphaModFix amt="73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3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" y="4792478"/>
              <a:ext cx="9143999" cy="822960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064688" y="4792478"/>
              <a:ext cx="3717651" cy="822960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21032881">
              <a:off x="53449" y="4895882"/>
              <a:ext cx="2940810" cy="417020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21027370">
              <a:off x="444500" y="5283696"/>
              <a:ext cx="986162" cy="364947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21056997">
              <a:off x="1426009" y="5099656"/>
              <a:ext cx="1845781" cy="531657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21006235">
              <a:off x="-106040" y="4778952"/>
              <a:ext cx="1447093" cy="35457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56447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825" name="Group 9"/>
          <p:cNvGrpSpPr>
            <a:grpSpLocks/>
          </p:cNvGrpSpPr>
          <p:nvPr/>
        </p:nvGrpSpPr>
        <p:grpSpPr bwMode="auto">
          <a:xfrm>
            <a:off x="4114824" y="228600"/>
            <a:ext cx="4373382" cy="2730500"/>
            <a:chOff x="356" y="-96"/>
            <a:chExt cx="2754" cy="1720"/>
          </a:xfrm>
        </p:grpSpPr>
        <p:pic>
          <p:nvPicPr>
            <p:cNvPr id="34823" name="Picture 7"/>
            <p:cNvPicPr>
              <a:picLocks noChangeArrowheads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14" y="0"/>
              <a:ext cx="1496" cy="16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4824" name="Rectangle 8"/>
            <p:cNvSpPr>
              <a:spLocks/>
            </p:cNvSpPr>
            <p:nvPr/>
          </p:nvSpPr>
          <p:spPr bwMode="auto">
            <a:xfrm>
              <a:off x="356" y="-96"/>
              <a:ext cx="1370" cy="5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marL="39688" algn="r"/>
              <a:r>
                <a:rPr lang="en-US" sz="2800" dirty="0">
                  <a:solidFill>
                    <a:srgbClr val="0070C0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Arial" charset="0"/>
                  <a:ea typeface="ＭＳ Ｐゴシック" charset="0"/>
                  <a:cs typeface="Arial" charset="0"/>
                  <a:sym typeface="Arial" charset="0"/>
                </a:rPr>
                <a:t>Pre-Lecture</a:t>
              </a:r>
              <a:br>
                <a:rPr lang="en-US" sz="2800" dirty="0">
                  <a:solidFill>
                    <a:srgbClr val="0070C0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Arial" charset="0"/>
                  <a:ea typeface="ＭＳ Ｐゴシック" charset="0"/>
                  <a:cs typeface="Arial" charset="0"/>
                  <a:sym typeface="Arial" charset="0"/>
                </a:rPr>
              </a:br>
              <a:r>
                <a:rPr lang="en-US" sz="2800" dirty="0">
                  <a:solidFill>
                    <a:srgbClr val="0070C0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Arial" charset="0"/>
                  <a:ea typeface="ＭＳ Ｐゴシック" charset="0"/>
                  <a:cs typeface="Arial" charset="0"/>
                  <a:sym typeface="Arial" charset="0"/>
                </a:rPr>
                <a:t>(before class)</a:t>
              </a:r>
            </a:p>
          </p:txBody>
        </p:sp>
      </p:grpSp>
      <p:grpSp>
        <p:nvGrpSpPr>
          <p:cNvPr id="34832" name="Group 16"/>
          <p:cNvGrpSpPr>
            <a:grpSpLocks/>
          </p:cNvGrpSpPr>
          <p:nvPr/>
        </p:nvGrpSpPr>
        <p:grpSpPr bwMode="auto">
          <a:xfrm>
            <a:off x="152400" y="579437"/>
            <a:ext cx="5043102" cy="3154363"/>
            <a:chOff x="0" y="0"/>
            <a:chExt cx="3176" cy="1987"/>
          </a:xfrm>
        </p:grpSpPr>
        <p:grpSp>
          <p:nvGrpSpPr>
            <p:cNvPr id="34831" name="Group 15"/>
            <p:cNvGrpSpPr>
              <a:grpSpLocks/>
            </p:cNvGrpSpPr>
            <p:nvPr/>
          </p:nvGrpSpPr>
          <p:grpSpPr bwMode="auto">
            <a:xfrm>
              <a:off x="0" y="0"/>
              <a:ext cx="1828" cy="1987"/>
              <a:chOff x="0" y="0"/>
              <a:chExt cx="1828" cy="1987"/>
            </a:xfrm>
          </p:grpSpPr>
          <p:grpSp>
            <p:nvGrpSpPr>
              <p:cNvPr id="34829" name="Group 13"/>
              <p:cNvGrpSpPr>
                <a:grpSpLocks/>
              </p:cNvGrpSpPr>
              <p:nvPr/>
            </p:nvGrpSpPr>
            <p:grpSpPr bwMode="auto">
              <a:xfrm>
                <a:off x="0" y="0"/>
                <a:ext cx="1828" cy="1987"/>
                <a:chOff x="0" y="0"/>
                <a:chExt cx="1828" cy="1987"/>
              </a:xfrm>
            </p:grpSpPr>
            <p:pic>
              <p:nvPicPr>
                <p:cNvPr id="34827" name="Picture 11"/>
                <p:cNvPicPr>
                  <a:picLocks noChangeArrowheads="1"/>
                </p:cNvPicPr>
                <p:nvPr/>
              </p:nvPicPr>
              <p:blipFill>
                <a:blip r:embed="rId3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0" y="0"/>
                  <a:ext cx="1828" cy="198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 cap="flat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34828" name="Freeform 12"/>
                <p:cNvSpPr>
                  <a:spLocks/>
                </p:cNvSpPr>
                <p:nvPr/>
              </p:nvSpPr>
              <p:spPr bwMode="auto">
                <a:xfrm rot="10800000">
                  <a:off x="245" y="155"/>
                  <a:ext cx="1325" cy="773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21600 h 21600"/>
                    <a:gd name="T4" fmla="*/ 21600 w 21600"/>
                    <a:gd name="T5" fmla="*/ 21600 h 21600"/>
                    <a:gd name="T6" fmla="*/ 2160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1600" h="21600">
                      <a:moveTo>
                        <a:pt x="0" y="0"/>
                      </a:moveTo>
                      <a:lnTo>
                        <a:pt x="0" y="21600"/>
                      </a:lnTo>
                      <a:lnTo>
                        <a:pt x="21600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  <a:moveTo>
                        <a:pt x="0" y="0"/>
                      </a:moveTo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</p:grpSp>
          <p:pic>
            <p:nvPicPr>
              <p:cNvPr id="34830" name="Picture 14"/>
              <p:cNvPicPr>
                <a:picLocks noChangeAspect="1" noChangeArrowheads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24" y="103"/>
                <a:ext cx="1167" cy="8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12700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</a:extLst>
            </p:spPr>
          </p:pic>
        </p:grpSp>
        <p:sp>
          <p:nvSpPr>
            <p:cNvPr id="34826" name="Rectangle 10"/>
            <p:cNvSpPr>
              <a:spLocks/>
            </p:cNvSpPr>
            <p:nvPr/>
          </p:nvSpPr>
          <p:spPr bwMode="auto">
            <a:xfrm>
              <a:off x="1632" y="432"/>
              <a:ext cx="1544" cy="5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marL="39688" algn="l"/>
              <a:r>
                <a:rPr lang="en-US" sz="2800" dirty="0" err="1">
                  <a:solidFill>
                    <a:srgbClr val="00B050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Arial" charset="0"/>
                  <a:ea typeface="ＭＳ Ｐゴシック" charset="0"/>
                  <a:cs typeface="Arial" charset="0"/>
                  <a:sym typeface="Arial" charset="0"/>
                </a:rPr>
                <a:t>JiTT</a:t>
              </a:r>
              <a:r>
                <a:rPr lang="en-US" sz="2800" dirty="0">
                  <a:solidFill>
                    <a:srgbClr val="00B050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Arial" charset="0"/>
                  <a:ea typeface="ＭＳ Ｐゴシック" charset="0"/>
                  <a:cs typeface="Arial" charset="0"/>
                  <a:sym typeface="Arial" charset="0"/>
                </a:rPr>
                <a:t> Questions</a:t>
              </a:r>
              <a:br>
                <a:rPr lang="en-US" sz="2800" dirty="0">
                  <a:solidFill>
                    <a:srgbClr val="00B050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Arial" charset="0"/>
                  <a:ea typeface="ＭＳ Ｐゴシック" charset="0"/>
                  <a:cs typeface="Arial" charset="0"/>
                  <a:sym typeface="Arial" charset="0"/>
                </a:rPr>
              </a:br>
              <a:r>
                <a:rPr lang="en-US" sz="2800" dirty="0">
                  <a:solidFill>
                    <a:srgbClr val="00B050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Arial" charset="0"/>
                  <a:ea typeface="ＭＳ Ｐゴシック" charset="0"/>
                  <a:cs typeface="Arial" charset="0"/>
                  <a:sym typeface="Arial" charset="0"/>
                </a:rPr>
                <a:t>(before class)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2438400" y="2057400"/>
            <a:ext cx="4114800" cy="2286000"/>
            <a:chOff x="2438400" y="2057400"/>
            <a:chExt cx="4114800" cy="2286000"/>
          </a:xfrm>
        </p:grpSpPr>
        <p:pic>
          <p:nvPicPr>
            <p:cNvPr id="17" name="Picture 16" descr="Lakitu_Cloud.png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657600" y="3200400"/>
              <a:ext cx="1334669" cy="1143000"/>
            </a:xfrm>
            <a:prstGeom prst="rect">
              <a:avLst/>
            </a:prstGeom>
          </p:spPr>
        </p:pic>
        <p:cxnSp>
          <p:nvCxnSpPr>
            <p:cNvPr id="4" name="Straight Arrow Connector 3"/>
            <p:cNvCxnSpPr/>
            <p:nvPr/>
          </p:nvCxnSpPr>
          <p:spPr bwMode="auto">
            <a:xfrm flipH="1">
              <a:off x="4648200" y="2057400"/>
              <a:ext cx="1905000" cy="152400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0000FF"/>
              </a:solidFill>
              <a:prstDash val="dash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22" name="Straight Arrow Connector 21"/>
            <p:cNvCxnSpPr/>
            <p:nvPr/>
          </p:nvCxnSpPr>
          <p:spPr bwMode="auto">
            <a:xfrm>
              <a:off x="2438400" y="2971800"/>
              <a:ext cx="1524000" cy="68580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008000"/>
              </a:solidFill>
              <a:prstDash val="dash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grpSp>
        <p:nvGrpSpPr>
          <p:cNvPr id="11" name="Group 10"/>
          <p:cNvGrpSpPr/>
          <p:nvPr/>
        </p:nvGrpSpPr>
        <p:grpSpPr>
          <a:xfrm>
            <a:off x="76200" y="4114800"/>
            <a:ext cx="5031465" cy="2667000"/>
            <a:chOff x="152400" y="4038600"/>
            <a:chExt cx="5031465" cy="2667000"/>
          </a:xfrm>
        </p:grpSpPr>
        <p:pic>
          <p:nvPicPr>
            <p:cNvPr id="2" name="Picture 1" descr="Screen Shot 2015-09-26 at 7.51.48 AM.png"/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52400" y="4258083"/>
              <a:ext cx="3276600" cy="2447517"/>
            </a:xfrm>
            <a:prstGeom prst="rect">
              <a:avLst/>
            </a:prstGeom>
          </p:spPr>
        </p:pic>
        <p:cxnSp>
          <p:nvCxnSpPr>
            <p:cNvPr id="26" name="Straight Arrow Connector 25"/>
            <p:cNvCxnSpPr/>
            <p:nvPr/>
          </p:nvCxnSpPr>
          <p:spPr bwMode="auto">
            <a:xfrm flipH="1">
              <a:off x="1828800" y="4038600"/>
              <a:ext cx="2286000" cy="137160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FFA40B"/>
              </a:solidFill>
              <a:prstDash val="dash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28" name="Rectangle 5"/>
            <p:cNvSpPr>
              <a:spLocks/>
            </p:cNvSpPr>
            <p:nvPr/>
          </p:nvSpPr>
          <p:spPr bwMode="auto">
            <a:xfrm>
              <a:off x="3505200" y="5336738"/>
              <a:ext cx="1678665" cy="12926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marL="39688" algn="l"/>
              <a:r>
                <a:rPr lang="en-US" sz="2800" dirty="0">
                  <a:solidFill>
                    <a:srgbClr val="FFFF00"/>
                  </a:solidFill>
                  <a:latin typeface="Arial" charset="0"/>
                  <a:ea typeface="ＭＳ Ｐゴシック" charset="0"/>
                  <a:cs typeface="Arial" charset="0"/>
                  <a:sym typeface="Arial" charset="0"/>
                </a:rPr>
                <a:t>Professor </a:t>
              </a:r>
              <a:br>
                <a:rPr lang="en-US" sz="2800" dirty="0">
                  <a:solidFill>
                    <a:srgbClr val="FFFF00"/>
                  </a:solidFill>
                  <a:latin typeface="Arial" charset="0"/>
                  <a:ea typeface="ＭＳ Ｐゴシック" charset="0"/>
                  <a:cs typeface="Arial" charset="0"/>
                  <a:sym typeface="Arial" charset="0"/>
                </a:rPr>
              </a:br>
              <a:r>
                <a:rPr lang="en-US" sz="2800" dirty="0">
                  <a:solidFill>
                    <a:srgbClr val="FFFF00"/>
                  </a:solidFill>
                  <a:latin typeface="Arial" charset="0"/>
                  <a:ea typeface="ＭＳ Ｐゴシック" charset="0"/>
                  <a:cs typeface="Arial" charset="0"/>
                  <a:sym typeface="Arial" charset="0"/>
                </a:rPr>
                <a:t>prepares </a:t>
              </a:r>
              <a:br>
                <a:rPr lang="en-US" sz="2800" dirty="0">
                  <a:solidFill>
                    <a:srgbClr val="FFFF00"/>
                  </a:solidFill>
                  <a:latin typeface="Arial" charset="0"/>
                  <a:ea typeface="ＭＳ Ｐゴシック" charset="0"/>
                  <a:cs typeface="Arial" charset="0"/>
                  <a:sym typeface="Arial" charset="0"/>
                </a:rPr>
              </a:br>
              <a:r>
                <a:rPr lang="en-US" sz="2800" dirty="0">
                  <a:solidFill>
                    <a:srgbClr val="FFFF00"/>
                  </a:solidFill>
                  <a:latin typeface="Arial" charset="0"/>
                  <a:ea typeface="ＭＳ Ｐゴシック" charset="0"/>
                  <a:cs typeface="Arial" charset="0"/>
                  <a:sym typeface="Arial" charset="0"/>
                </a:rPr>
                <a:t>for class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5160502" y="3886740"/>
            <a:ext cx="3788697" cy="2959101"/>
            <a:chOff x="4901284" y="4041774"/>
            <a:chExt cx="3788697" cy="2959101"/>
          </a:xfrm>
        </p:grpSpPr>
        <p:grpSp>
          <p:nvGrpSpPr>
            <p:cNvPr id="34822" name="Group 6"/>
            <p:cNvGrpSpPr>
              <a:grpSpLocks/>
            </p:cNvGrpSpPr>
            <p:nvPr/>
          </p:nvGrpSpPr>
          <p:grpSpPr bwMode="auto">
            <a:xfrm>
              <a:off x="5781677" y="4041774"/>
              <a:ext cx="2908304" cy="2959101"/>
              <a:chOff x="2177" y="-334"/>
              <a:chExt cx="1832" cy="1864"/>
            </a:xfrm>
          </p:grpSpPr>
          <p:pic>
            <p:nvPicPr>
              <p:cNvPr id="34820" name="Picture 4"/>
              <p:cNvPicPr>
                <a:picLocks noChangeArrowheads="1"/>
              </p:cNvPicPr>
              <p:nvPr/>
            </p:nvPicPr>
            <p:blipFill>
              <a:blip r:embed="rId7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177" y="-48"/>
                <a:ext cx="1832" cy="157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 cap="flat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4821" name="Rectangle 5"/>
              <p:cNvSpPr>
                <a:spLocks/>
              </p:cNvSpPr>
              <p:nvPr/>
            </p:nvSpPr>
            <p:spPr bwMode="auto">
              <a:xfrm>
                <a:off x="2177" y="-334"/>
                <a:ext cx="1818" cy="27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/>
              <a:p>
                <a:pPr marL="39688" algn="l"/>
                <a:r>
                  <a:rPr lang="en-US" sz="2800" dirty="0">
                    <a:solidFill>
                      <a:srgbClr val="A50021"/>
                    </a:solidFill>
                    <a:effectLst>
                      <a:outerShdw blurRad="38100" dist="38100" dir="2700000" algn="tl">
                        <a:srgbClr val="DDDDDD"/>
                      </a:outerShdw>
                    </a:effectLst>
                    <a:latin typeface="Arial" charset="0"/>
                    <a:ea typeface="ＭＳ Ｐゴシック" charset="0"/>
                    <a:cs typeface="Arial" charset="0"/>
                    <a:sym typeface="Arial" charset="0"/>
                  </a:rPr>
                  <a:t>Active Classroom</a:t>
                </a:r>
              </a:p>
            </p:txBody>
          </p:sp>
        </p:grpSp>
        <p:sp>
          <p:nvSpPr>
            <p:cNvPr id="12" name="Right Arrow 11"/>
            <p:cNvSpPr/>
            <p:nvPr/>
          </p:nvSpPr>
          <p:spPr bwMode="auto">
            <a:xfrm rot="20537191">
              <a:off x="4901284" y="5723334"/>
              <a:ext cx="609600" cy="457200"/>
            </a:xfrm>
            <a:prstGeom prst="rightArrow">
              <a:avLst/>
            </a:prstGeom>
            <a:solidFill>
              <a:srgbClr val="FFFF00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228600" y="76200"/>
            <a:ext cx="8763000" cy="6629400"/>
            <a:chOff x="228600" y="76200"/>
            <a:chExt cx="8763000" cy="6629400"/>
          </a:xfrm>
        </p:grpSpPr>
        <p:pic>
          <p:nvPicPr>
            <p:cNvPr id="25" name="Picture 3"/>
            <p:cNvPicPr>
              <a:picLocks noChangeAspect="1" noChangeArrowheads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96200" y="76200"/>
              <a:ext cx="914400" cy="1371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7" name="Picture 26" descr="Screen Shot 2015-07-07 at 9.06.54 AM.png"/>
            <p:cNvPicPr>
              <a:picLocks noChangeAspect="1"/>
            </p:cNvPicPr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077200" y="5334000"/>
              <a:ext cx="914400" cy="1371600"/>
            </a:xfrm>
            <a:prstGeom prst="rect">
              <a:avLst/>
            </a:prstGeom>
          </p:spPr>
        </p:pic>
        <p:pic>
          <p:nvPicPr>
            <p:cNvPr id="29" name="Picture 4" descr="Screen Shot 2012-11-28 at 3.40.20 PM.png"/>
            <p:cNvPicPr>
              <a:picLocks noChangeAspect="1"/>
            </p:cNvPicPr>
            <p:nvPr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600" y="228600"/>
              <a:ext cx="914400" cy="12206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</p:grpSp>
      <p:grpSp>
        <p:nvGrpSpPr>
          <p:cNvPr id="30" name="Group 29"/>
          <p:cNvGrpSpPr/>
          <p:nvPr/>
        </p:nvGrpSpPr>
        <p:grpSpPr>
          <a:xfrm>
            <a:off x="210781" y="3276600"/>
            <a:ext cx="8233907" cy="990600"/>
            <a:chOff x="210781" y="3276600"/>
            <a:chExt cx="8233907" cy="990600"/>
          </a:xfrm>
        </p:grpSpPr>
        <p:cxnSp>
          <p:nvCxnSpPr>
            <p:cNvPr id="31" name="Straight Connector 30"/>
            <p:cNvCxnSpPr/>
            <p:nvPr/>
          </p:nvCxnSpPr>
          <p:spPr bwMode="auto">
            <a:xfrm>
              <a:off x="291288" y="3782980"/>
              <a:ext cx="8153400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32" name="TextBox 31"/>
            <p:cNvSpPr txBox="1"/>
            <p:nvPr/>
          </p:nvSpPr>
          <p:spPr>
            <a:xfrm>
              <a:off x="210781" y="3805535"/>
              <a:ext cx="228199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Tuesday Morning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234113" y="3276600"/>
              <a:ext cx="194155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333399"/>
                  </a:solidFill>
                </a:rPr>
                <a:t>Monday Night</a:t>
              </a:r>
            </a:p>
          </p:txBody>
        </p:sp>
      </p:grpSp>
      <p:pic>
        <p:nvPicPr>
          <p:cNvPr id="34" name="Picture 33"/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98724" y="3052510"/>
            <a:ext cx="1443958" cy="32387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728059" y="6199510"/>
            <a:ext cx="23275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rial" charset="0"/>
                <a:cs typeface="Arial" charset="0"/>
                <a:sym typeface="Arial" charset="0"/>
              </a:rPr>
              <a:t>ask 8-12 clicker </a:t>
            </a:r>
            <a:br>
              <a:rPr lang="en-US" dirty="0">
                <a:solidFill>
                  <a:srgbClr val="C0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rial" charset="0"/>
                <a:sym typeface="Arial" charset="0"/>
              </a:rPr>
            </a:br>
            <a:r>
              <a:rPr lang="en-US" dirty="0">
                <a:solidFill>
                  <a:srgbClr val="C0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rial" charset="0"/>
                <a:cs typeface="Arial" charset="0"/>
                <a:sym typeface="Arial" charset="0"/>
              </a:rPr>
              <a:t>questions per lecture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1091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result was astonishing:</a:t>
            </a:r>
            <a:endParaRPr lang="en-US" sz="3100" dirty="0"/>
          </a:p>
        </p:txBody>
      </p:sp>
      <p:sp>
        <p:nvSpPr>
          <p:cNvPr id="15" name="Rectangle 4"/>
          <p:cNvSpPr>
            <a:spLocks/>
          </p:cNvSpPr>
          <p:nvPr/>
        </p:nvSpPr>
        <p:spPr bwMode="auto">
          <a:xfrm>
            <a:off x="1143000" y="4953585"/>
            <a:ext cx="2435225" cy="14605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50800" tIns="50800" rIns="50800" bIns="50800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Calibri Bold" charset="0"/>
                <a:ea typeface="ＭＳ Ｐゴシック" charset="0"/>
                <a:cs typeface="Calibri Bold" charset="0"/>
                <a:sym typeface="Calibri Bold" charset="0"/>
              </a:rPr>
              <a:t>Before (Spring 95)</a:t>
            </a:r>
            <a:endParaRPr lang="en-US" sz="2400" dirty="0">
              <a:latin typeface="Times New Roman" charset="0"/>
              <a:ea typeface="ＭＳ Ｐゴシック" charset="0"/>
              <a:cs typeface="Times New Roman" charset="0"/>
              <a:sym typeface="Times New Roman" charset="0"/>
            </a:endParaRPr>
          </a:p>
          <a:p>
            <a:r>
              <a:rPr lang="en-US" sz="2000" dirty="0">
                <a:latin typeface="Calibri Bold" charset="0"/>
                <a:ea typeface="ＭＳ Ｐゴシック" charset="0"/>
                <a:cs typeface="Calibri Bold" charset="0"/>
                <a:sym typeface="Calibri Bold" charset="0"/>
              </a:rPr>
              <a:t>Total Physics TAs = 77</a:t>
            </a:r>
            <a:endParaRPr lang="en-US" sz="2400" dirty="0">
              <a:latin typeface="Times New Roman" charset="0"/>
              <a:ea typeface="ＭＳ Ｐゴシック" charset="0"/>
              <a:cs typeface="Times New Roman" charset="0"/>
              <a:sym typeface="Times New Roman" charset="0"/>
            </a:endParaRPr>
          </a:p>
          <a:p>
            <a:r>
              <a:rPr lang="en-US" sz="2000" dirty="0">
                <a:latin typeface="Calibri Bold" charset="0"/>
                <a:ea typeface="ＭＳ Ｐゴシック" charset="0"/>
                <a:cs typeface="Calibri Bold" charset="0"/>
                <a:sym typeface="Calibri Bold" charset="0"/>
              </a:rPr>
              <a:t># </a:t>
            </a:r>
            <a:r>
              <a:rPr lang="ja-JP" altLang="en-US" sz="2000" dirty="0">
                <a:latin typeface="Arial"/>
                <a:ea typeface="ＭＳ Ｐゴシック" charset="0"/>
                <a:cs typeface="Calibri Bold" charset="0"/>
                <a:sym typeface="Calibri Bold" charset="0"/>
              </a:rPr>
              <a:t>“</a:t>
            </a:r>
            <a:r>
              <a:rPr lang="en-US" sz="2000" dirty="0">
                <a:latin typeface="Calibri Bold" charset="0"/>
                <a:ea typeface="ＭＳ Ｐゴシック" charset="0"/>
                <a:cs typeface="Calibri Bold" charset="0"/>
                <a:sym typeface="Calibri Bold" charset="0"/>
              </a:rPr>
              <a:t>Excellent</a:t>
            </a:r>
            <a:r>
              <a:rPr lang="ja-JP" altLang="en-US" sz="2000" dirty="0">
                <a:latin typeface="Arial"/>
                <a:ea typeface="ＭＳ Ｐゴシック" charset="0"/>
                <a:cs typeface="Calibri Bold" charset="0"/>
                <a:sym typeface="Calibri Bold" charset="0"/>
              </a:rPr>
              <a:t>”</a:t>
            </a:r>
            <a:r>
              <a:rPr lang="en-US" sz="2000" dirty="0">
                <a:latin typeface="Calibri Bold" charset="0"/>
                <a:ea typeface="ＭＳ Ｐゴシック" charset="0"/>
                <a:cs typeface="Calibri Bold" charset="0"/>
                <a:sym typeface="Calibri Bold" charset="0"/>
              </a:rPr>
              <a:t>      = 15</a:t>
            </a:r>
            <a:endParaRPr lang="en-US" sz="2400" dirty="0">
              <a:latin typeface="Times New Roman" charset="0"/>
              <a:ea typeface="ＭＳ Ｐゴシック" charset="0"/>
              <a:cs typeface="Times New Roman" charset="0"/>
              <a:sym typeface="Times New Roman" charset="0"/>
            </a:endParaRPr>
          </a:p>
          <a:p>
            <a:r>
              <a:rPr lang="en-US" sz="2700" dirty="0">
                <a:solidFill>
                  <a:srgbClr val="FF0066"/>
                </a:solidFill>
                <a:latin typeface="Calibri Bold" charset="0"/>
                <a:ea typeface="ＭＳ Ｐゴシック" charset="0"/>
                <a:cs typeface="Calibri Bold" charset="0"/>
                <a:sym typeface="Calibri Bold" charset="0"/>
              </a:rPr>
              <a:t>19 </a:t>
            </a:r>
            <a:r>
              <a:rPr lang="en-US" sz="2700" dirty="0">
                <a:solidFill>
                  <a:srgbClr val="FF0066"/>
                </a:solidFill>
                <a:latin typeface="Calibri" charset="0"/>
                <a:ea typeface="ＭＳ Ｐゴシック" charset="0"/>
                <a:cs typeface="Calibri" charset="0"/>
                <a:sym typeface="Calibri" charset="0"/>
              </a:rPr>
              <a:t>±  </a:t>
            </a:r>
            <a:r>
              <a:rPr lang="en-US" sz="2700" dirty="0">
                <a:solidFill>
                  <a:srgbClr val="FF0066"/>
                </a:solidFill>
                <a:latin typeface="Calibri Bold" charset="0"/>
                <a:ea typeface="ＭＳ Ｐゴシック" charset="0"/>
                <a:cs typeface="Calibri Bold" charset="0"/>
                <a:sym typeface="Calibri Bold" charset="0"/>
              </a:rPr>
              <a:t>5 %</a:t>
            </a:r>
          </a:p>
        </p:txBody>
      </p:sp>
      <p:sp>
        <p:nvSpPr>
          <p:cNvPr id="16" name="Rectangle 6"/>
          <p:cNvSpPr>
            <a:spLocks/>
          </p:cNvSpPr>
          <p:nvPr/>
        </p:nvSpPr>
        <p:spPr bwMode="auto">
          <a:xfrm>
            <a:off x="1295400" y="1615105"/>
            <a:ext cx="1839017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chemeClr val="tx1"/>
                </a:solidFill>
                <a:round/>
                <a:headEnd type="none" w="med" len="med"/>
                <a:tailEnd type="none" w="med" len="med"/>
              </a14:hiddenLine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/>
            <a:r>
              <a:rPr lang="en-US" sz="2400" dirty="0">
                <a:solidFill>
                  <a:srgbClr val="00B050"/>
                </a:solidFill>
                <a:latin typeface="Calibri Bold" charset="0"/>
                <a:ea typeface="ＭＳ Ｐゴシック" charset="0"/>
                <a:cs typeface="Calibri Bold" charset="0"/>
                <a:sym typeface="Calibri Bold" charset="0"/>
              </a:rPr>
              <a:t>Before (1995)</a:t>
            </a:r>
          </a:p>
        </p:txBody>
      </p:sp>
      <p:sp>
        <p:nvSpPr>
          <p:cNvPr id="17" name="Rectangle 16"/>
          <p:cNvSpPr>
            <a:spLocks/>
          </p:cNvSpPr>
          <p:nvPr/>
        </p:nvSpPr>
        <p:spPr bwMode="auto">
          <a:xfrm>
            <a:off x="838200" y="2065760"/>
            <a:ext cx="3289300" cy="28892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round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graphicFrame>
        <p:nvGraphicFramePr>
          <p:cNvPr id="18" name="Chart 17"/>
          <p:cNvGraphicFramePr/>
          <p:nvPr>
            <p:extLst>
              <p:ext uri="{D42A27DB-BD31-4B8C-83A1-F6EECF244321}">
                <p14:modId xmlns:p14="http://schemas.microsoft.com/office/powerpoint/2010/main" val="886945522"/>
              </p:ext>
            </p:extLst>
          </p:nvPr>
        </p:nvGraphicFramePr>
        <p:xfrm>
          <a:off x="228600" y="1922885"/>
          <a:ext cx="4191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9" name="Rectangle 5"/>
          <p:cNvSpPr>
            <a:spLocks/>
          </p:cNvSpPr>
          <p:nvPr/>
        </p:nvSpPr>
        <p:spPr bwMode="auto">
          <a:xfrm>
            <a:off x="5564187" y="4969460"/>
            <a:ext cx="2436813" cy="14605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50800" tIns="50800" rIns="50800" bIns="50800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Calibri Bold" charset="0"/>
                <a:ea typeface="ＭＳ Ｐゴシック" charset="0"/>
                <a:cs typeface="Calibri Bold" charset="0"/>
                <a:sym typeface="Calibri Bold" charset="0"/>
              </a:rPr>
              <a:t>After (Spring 01)</a:t>
            </a:r>
            <a:endParaRPr lang="en-US" sz="2400" dirty="0">
              <a:latin typeface="Times New Roman" charset="0"/>
              <a:ea typeface="ＭＳ Ｐゴシック" charset="0"/>
              <a:cs typeface="Times New Roman" charset="0"/>
              <a:sym typeface="Times New Roman" charset="0"/>
            </a:endParaRPr>
          </a:p>
          <a:p>
            <a:r>
              <a:rPr lang="en-US" sz="2000" dirty="0">
                <a:latin typeface="Calibri Bold" charset="0"/>
                <a:ea typeface="ＭＳ Ｐゴシック" charset="0"/>
                <a:cs typeface="Calibri Bold" charset="0"/>
                <a:sym typeface="Calibri Bold" charset="0"/>
              </a:rPr>
              <a:t>Total Physics TAs = 75</a:t>
            </a:r>
            <a:endParaRPr lang="en-US" sz="2400" dirty="0">
              <a:latin typeface="Times New Roman" charset="0"/>
              <a:ea typeface="ＭＳ Ｐゴシック" charset="0"/>
              <a:cs typeface="Times New Roman" charset="0"/>
              <a:sym typeface="Times New Roman" charset="0"/>
            </a:endParaRPr>
          </a:p>
          <a:p>
            <a:r>
              <a:rPr lang="en-US" sz="2000" dirty="0">
                <a:latin typeface="Calibri Bold" charset="0"/>
                <a:ea typeface="ＭＳ Ｐゴシック" charset="0"/>
                <a:cs typeface="Calibri Bold" charset="0"/>
                <a:sym typeface="Calibri Bold" charset="0"/>
              </a:rPr>
              <a:t># </a:t>
            </a:r>
            <a:r>
              <a:rPr lang="ja-JP" altLang="en-US" sz="2000" dirty="0">
                <a:latin typeface="Arial"/>
                <a:ea typeface="ＭＳ Ｐゴシック" charset="0"/>
                <a:cs typeface="Calibri Bold" charset="0"/>
                <a:sym typeface="Calibri Bold" charset="0"/>
              </a:rPr>
              <a:t>“</a:t>
            </a:r>
            <a:r>
              <a:rPr lang="en-US" sz="2000" dirty="0">
                <a:latin typeface="Calibri Bold" charset="0"/>
                <a:ea typeface="ＭＳ Ｐゴシック" charset="0"/>
                <a:cs typeface="Calibri Bold" charset="0"/>
                <a:sym typeface="Calibri Bold" charset="0"/>
              </a:rPr>
              <a:t>Excellent</a:t>
            </a:r>
            <a:r>
              <a:rPr lang="ja-JP" altLang="en-US" sz="2000" dirty="0">
                <a:latin typeface="Arial"/>
                <a:ea typeface="ＭＳ Ｐゴシック" charset="0"/>
                <a:cs typeface="Calibri Bold" charset="0"/>
                <a:sym typeface="Calibri Bold" charset="0"/>
              </a:rPr>
              <a:t>”</a:t>
            </a:r>
            <a:r>
              <a:rPr lang="en-US" sz="2000" dirty="0">
                <a:latin typeface="Calibri Bold" charset="0"/>
                <a:ea typeface="ＭＳ Ｐゴシック" charset="0"/>
                <a:cs typeface="Calibri Bold" charset="0"/>
                <a:sym typeface="Calibri Bold" charset="0"/>
              </a:rPr>
              <a:t>      = 58</a:t>
            </a:r>
            <a:endParaRPr lang="en-US" sz="2400" dirty="0">
              <a:latin typeface="Times New Roman" charset="0"/>
              <a:ea typeface="ＭＳ Ｐゴシック" charset="0"/>
              <a:cs typeface="Times New Roman" charset="0"/>
              <a:sym typeface="Times New Roman" charset="0"/>
            </a:endParaRPr>
          </a:p>
          <a:p>
            <a:r>
              <a:rPr lang="en-US" sz="2700" dirty="0">
                <a:solidFill>
                  <a:srgbClr val="FF0066"/>
                </a:solidFill>
                <a:latin typeface="Calibri Bold" charset="0"/>
                <a:ea typeface="ＭＳ Ｐゴシック" charset="0"/>
                <a:cs typeface="Calibri Bold" charset="0"/>
                <a:sym typeface="Calibri Bold" charset="0"/>
              </a:rPr>
              <a:t>77 </a:t>
            </a:r>
            <a:r>
              <a:rPr lang="en-US" sz="2700" dirty="0">
                <a:solidFill>
                  <a:srgbClr val="FF0066"/>
                </a:solidFill>
                <a:latin typeface="Calibri" charset="0"/>
                <a:ea typeface="ＭＳ Ｐゴシック" charset="0"/>
                <a:cs typeface="Calibri" charset="0"/>
                <a:sym typeface="Calibri" charset="0"/>
              </a:rPr>
              <a:t>±  </a:t>
            </a:r>
            <a:r>
              <a:rPr lang="en-US" sz="2700" dirty="0">
                <a:solidFill>
                  <a:srgbClr val="FF0066"/>
                </a:solidFill>
                <a:latin typeface="Calibri Bold" charset="0"/>
                <a:ea typeface="ＭＳ Ｐゴシック" charset="0"/>
                <a:cs typeface="Calibri Bold" charset="0"/>
                <a:sym typeface="Calibri Bold" charset="0"/>
              </a:rPr>
              <a:t>6 %</a:t>
            </a:r>
          </a:p>
        </p:txBody>
      </p:sp>
      <p:sp>
        <p:nvSpPr>
          <p:cNvPr id="20" name="Rectangle 12"/>
          <p:cNvSpPr>
            <a:spLocks/>
          </p:cNvSpPr>
          <p:nvPr/>
        </p:nvSpPr>
        <p:spPr bwMode="auto">
          <a:xfrm>
            <a:off x="6065837" y="1680193"/>
            <a:ext cx="1630363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chemeClr val="tx1"/>
                </a:solidFill>
                <a:round/>
                <a:headEnd type="none" w="med" len="med"/>
                <a:tailEnd type="none" w="med" len="med"/>
              </a14:hiddenLine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/>
            <a:r>
              <a:rPr lang="en-US" sz="2400" dirty="0">
                <a:solidFill>
                  <a:srgbClr val="00B050"/>
                </a:solidFill>
                <a:latin typeface="Calibri Bold" charset="0"/>
                <a:ea typeface="ＭＳ Ｐゴシック" charset="0"/>
                <a:cs typeface="Calibri Bold" charset="0"/>
                <a:sym typeface="Calibri Bold" charset="0"/>
              </a:rPr>
              <a:t>After (2001)</a:t>
            </a:r>
          </a:p>
        </p:txBody>
      </p:sp>
      <p:sp>
        <p:nvSpPr>
          <p:cNvPr id="21" name="Rectangle 17"/>
          <p:cNvSpPr>
            <a:spLocks/>
          </p:cNvSpPr>
          <p:nvPr/>
        </p:nvSpPr>
        <p:spPr bwMode="auto">
          <a:xfrm>
            <a:off x="5214938" y="2054648"/>
            <a:ext cx="3270250" cy="28892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chemeClr val="tx1"/>
                </a:solidFill>
                <a:round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graphicFrame>
        <p:nvGraphicFramePr>
          <p:cNvPr id="22" name="Chart 21"/>
          <p:cNvGraphicFramePr/>
          <p:nvPr>
            <p:extLst>
              <p:ext uri="{D42A27DB-BD31-4B8C-83A1-F6EECF244321}">
                <p14:modId xmlns:p14="http://schemas.microsoft.com/office/powerpoint/2010/main" val="690570483"/>
              </p:ext>
            </p:extLst>
          </p:nvPr>
        </p:nvGraphicFramePr>
        <p:xfrm>
          <a:off x="4724400" y="1922885"/>
          <a:ext cx="4191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340034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9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Checkpoint Study Scores</a:t>
            </a:r>
            <a:endParaRPr lang="en-US" sz="3100" dirty="0"/>
          </a:p>
        </p:txBody>
      </p:sp>
      <p:pic>
        <p:nvPicPr>
          <p:cNvPr id="29" name="Picture 5"/>
          <p:cNvPicPr>
            <a:picLocks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7200" y="1768475"/>
            <a:ext cx="3838575" cy="5089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TextBox 29"/>
          <p:cNvSpPr txBox="1"/>
          <p:nvPr/>
        </p:nvSpPr>
        <p:spPr>
          <a:xfrm>
            <a:off x="1752600" y="1828800"/>
            <a:ext cx="1346779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rgbClr val="0062FF"/>
                </a:solidFill>
              </a:rPr>
              <a:t>Before</a:t>
            </a:r>
          </a:p>
        </p:txBody>
      </p:sp>
      <p:grpSp>
        <p:nvGrpSpPr>
          <p:cNvPr id="31" name="Group 30"/>
          <p:cNvGrpSpPr/>
          <p:nvPr/>
        </p:nvGrpSpPr>
        <p:grpSpPr>
          <a:xfrm>
            <a:off x="4695825" y="1827343"/>
            <a:ext cx="3838575" cy="5138737"/>
            <a:chOff x="4695825" y="1719263"/>
            <a:chExt cx="3838575" cy="5138737"/>
          </a:xfrm>
        </p:grpSpPr>
        <p:pic>
          <p:nvPicPr>
            <p:cNvPr id="32" name="Picture 4"/>
            <p:cNvPicPr>
              <a:picLocks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95825" y="1719263"/>
              <a:ext cx="3838575" cy="5138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3" name="TextBox 32"/>
            <p:cNvSpPr txBox="1"/>
            <p:nvPr/>
          </p:nvSpPr>
          <p:spPr>
            <a:xfrm>
              <a:off x="6044621" y="1771590"/>
              <a:ext cx="1346779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2000">
                  <a:solidFill>
                    <a:srgbClr val="0062FF"/>
                  </a:solidFill>
                </a:rPr>
                <a:t>After</a:t>
              </a:r>
              <a:endParaRPr lang="en-US" sz="2000" dirty="0">
                <a:solidFill>
                  <a:srgbClr val="0062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40034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Student Perception of Physics Course</a:t>
            </a:r>
            <a:endParaRPr lang="en-US" sz="3100" dirty="0"/>
          </a:p>
        </p:txBody>
      </p:sp>
      <p:pic>
        <p:nvPicPr>
          <p:cNvPr id="16" name="Picture 3"/>
          <p:cNvPicPr>
            <a:picLocks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1536"/>
          <a:stretch/>
        </p:blipFill>
        <p:spPr bwMode="auto">
          <a:xfrm>
            <a:off x="368300" y="1417638"/>
            <a:ext cx="8405813" cy="462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4"/>
          <p:cNvPicPr>
            <a:picLocks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9750" y="1533525"/>
            <a:ext cx="8064500" cy="424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5"/>
          <p:cNvPicPr>
            <a:picLocks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9750" y="1533525"/>
            <a:ext cx="8064500" cy="424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6"/>
          <p:cNvPicPr>
            <a:picLocks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9750" y="1533525"/>
            <a:ext cx="8064500" cy="424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7"/>
          <p:cNvPicPr>
            <a:picLocks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9750" y="1533525"/>
            <a:ext cx="8064500" cy="424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8"/>
          <p:cNvPicPr>
            <a:picLocks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3400" y="1533525"/>
            <a:ext cx="8064500" cy="424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9"/>
          <p:cNvPicPr>
            <a:picLocks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3400" y="1533525"/>
            <a:ext cx="8064500" cy="424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10"/>
          <p:cNvPicPr>
            <a:picLocks noChangeArrowheads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67000" y="1785938"/>
            <a:ext cx="1779588" cy="500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11"/>
          <p:cNvPicPr>
            <a:picLocks noChangeArrowheads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67000" y="1785938"/>
            <a:ext cx="1779588" cy="500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Rectangle 12"/>
          <p:cNvSpPr>
            <a:spLocks/>
          </p:cNvSpPr>
          <p:nvPr/>
        </p:nvSpPr>
        <p:spPr bwMode="auto">
          <a:xfrm>
            <a:off x="2806700" y="1771650"/>
            <a:ext cx="1689100" cy="228600"/>
          </a:xfrm>
          <a:prstGeom prst="rect">
            <a:avLst/>
          </a:prstGeom>
          <a:solidFill>
            <a:srgbClr val="FFFFFF"/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6" name="Rectangle 13"/>
          <p:cNvSpPr>
            <a:spLocks/>
          </p:cNvSpPr>
          <p:nvPr/>
        </p:nvSpPr>
        <p:spPr bwMode="auto">
          <a:xfrm>
            <a:off x="2819400" y="2057400"/>
            <a:ext cx="1689100" cy="228600"/>
          </a:xfrm>
          <a:prstGeom prst="rect">
            <a:avLst/>
          </a:prstGeom>
          <a:solidFill>
            <a:srgbClr val="FFFFFF"/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7" name="Rectangle 14"/>
          <p:cNvSpPr>
            <a:spLocks/>
          </p:cNvSpPr>
          <p:nvPr/>
        </p:nvSpPr>
        <p:spPr bwMode="auto">
          <a:xfrm>
            <a:off x="2819400" y="1676400"/>
            <a:ext cx="10287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rnd">
                <a:solidFill>
                  <a:schemeClr val="tx1"/>
                </a:solidFill>
                <a:round/>
                <a:headEnd type="none" w="med" len="med"/>
                <a:tailEnd type="none" w="med" len="med"/>
              </a14:hiddenLine>
            </a:ext>
          </a:extLst>
        </p:spPr>
        <p:txBody>
          <a:bodyPr lIns="38100" tIns="38100" rIns="38100" bIns="38100"/>
          <a:lstStyle/>
          <a:p>
            <a:pPr algn="l"/>
            <a:r>
              <a:rPr lang="en-US" sz="1800">
                <a:latin typeface="Arial" charset="0"/>
                <a:ea typeface="ＭＳ Ｐゴシック" charset="0"/>
                <a:cs typeface="Arial" charset="0"/>
                <a:sym typeface="Arial" charset="0"/>
              </a:rPr>
              <a:t>Before</a:t>
            </a:r>
          </a:p>
        </p:txBody>
      </p:sp>
      <p:sp>
        <p:nvSpPr>
          <p:cNvPr id="28" name="Rectangle 15"/>
          <p:cNvSpPr>
            <a:spLocks/>
          </p:cNvSpPr>
          <p:nvPr/>
        </p:nvSpPr>
        <p:spPr bwMode="auto">
          <a:xfrm>
            <a:off x="2819400" y="1981200"/>
            <a:ext cx="10287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rnd">
                <a:solidFill>
                  <a:schemeClr val="tx1"/>
                </a:solidFill>
                <a:round/>
                <a:headEnd type="none" w="med" len="med"/>
                <a:tailEnd type="none" w="med" len="med"/>
              </a14:hiddenLine>
            </a:ext>
          </a:extLst>
        </p:spPr>
        <p:txBody>
          <a:bodyPr lIns="38100" tIns="38100" rIns="38100" bIns="38100"/>
          <a:lstStyle/>
          <a:p>
            <a:pPr algn="l"/>
            <a:r>
              <a:rPr lang="en-US" sz="1800">
                <a:latin typeface="Arial" charset="0"/>
                <a:ea typeface="ＭＳ Ｐゴシック" charset="0"/>
                <a:cs typeface="Arial" charset="0"/>
                <a:sym typeface="Arial" charset="0"/>
              </a:rPr>
              <a:t>After</a:t>
            </a:r>
          </a:p>
        </p:txBody>
      </p:sp>
    </p:spTree>
    <p:extLst>
      <p:ext uri="{BB962C8B-B14F-4D97-AF65-F5344CB8AC3E}">
        <p14:creationId xmlns:p14="http://schemas.microsoft.com/office/powerpoint/2010/main" val="2106869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“</a:t>
            </a:r>
            <a:r>
              <a:rPr lang="en-US" dirty="0" err="1"/>
              <a:t>Millennials</a:t>
            </a:r>
            <a:r>
              <a:rPr lang="en-US" dirty="0"/>
              <a:t>” are in College</a:t>
            </a:r>
            <a:endParaRPr lang="en-US" sz="31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805925"/>
            <a:ext cx="8229600" cy="4114512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Use Technology to Enhance Good Teaching, Not Replace Good Teaching</a:t>
            </a:r>
          </a:p>
          <a:p>
            <a:pPr lvl="1"/>
            <a:r>
              <a:rPr lang="en-US" dirty="0"/>
              <a:t>PowerPoint, course management systems, i.e. CANVAS, student response systems (“clickers”), podcasting, and online learning systems.</a:t>
            </a:r>
          </a:p>
          <a:p>
            <a:pPr lvl="1"/>
            <a:endParaRPr lang="en-US" dirty="0"/>
          </a:p>
          <a:p>
            <a:r>
              <a:rPr lang="en-US" dirty="0"/>
              <a:t>Develop Collaborative Course Assignments</a:t>
            </a:r>
          </a:p>
          <a:p>
            <a:pPr lvl="1"/>
            <a:r>
              <a:rPr lang="en-US" dirty="0"/>
              <a:t>Wikis invite participation without needing to bring people together in the same place</a:t>
            </a:r>
          </a:p>
          <a:p>
            <a:pPr lvl="1"/>
            <a:r>
              <a:rPr lang="en-US" dirty="0"/>
              <a:t>Research Units are available to students at all campuses.</a:t>
            </a:r>
          </a:p>
          <a:p>
            <a:pPr lvl="1"/>
            <a:endParaRPr lang="en-US" dirty="0"/>
          </a:p>
          <a:p>
            <a:r>
              <a:rPr lang="en-US" dirty="0"/>
              <a:t>Adopt Smart Classroom (i.e. big screen, etc.)</a:t>
            </a:r>
          </a:p>
          <a:p>
            <a:pPr lvl="1"/>
            <a:r>
              <a:rPr lang="en-US" dirty="0"/>
              <a:t>But get out from behind the lectern and become front and center in the learning process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-106040" y="6273177"/>
            <a:ext cx="9250040" cy="637241"/>
            <a:chOff x="-106040" y="4778952"/>
            <a:chExt cx="9250040" cy="869691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2" cstate="email">
              <a:alphaModFix amt="73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3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" y="4792478"/>
              <a:ext cx="9143999" cy="822960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064688" y="4792478"/>
              <a:ext cx="3717651" cy="822960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21032881">
              <a:off x="53449" y="4895882"/>
              <a:ext cx="2940810" cy="417020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21027370">
              <a:off x="444500" y="5283696"/>
              <a:ext cx="986162" cy="364947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21056997">
              <a:off x="1426009" y="5099656"/>
              <a:ext cx="1845781" cy="531657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21006235">
              <a:off x="-106040" y="4778952"/>
              <a:ext cx="1447093" cy="35457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86697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email">
            <a:alphaModFix amt="7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-134" b="-573"/>
          <a:stretch/>
        </p:blipFill>
        <p:spPr>
          <a:xfrm>
            <a:off x="-19703" y="0"/>
            <a:ext cx="9143999" cy="69469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814245"/>
            <a:ext cx="9124295" cy="1470025"/>
          </a:xfrm>
        </p:spPr>
        <p:txBody>
          <a:bodyPr/>
          <a:lstStyle/>
          <a:p>
            <a:r>
              <a:rPr lang="en-US" b="1" dirty="0"/>
              <a:t>Thank You!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11353" y="5524049"/>
            <a:ext cx="3717651" cy="82296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21032881">
            <a:off x="855613" y="5576165"/>
            <a:ext cx="2940810" cy="41702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21027370">
            <a:off x="1246665" y="5989728"/>
            <a:ext cx="986162" cy="36494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21056997">
            <a:off x="2286582" y="5805688"/>
            <a:ext cx="1845781" cy="53165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21006235">
            <a:off x="378625" y="5459237"/>
            <a:ext cx="1447093" cy="354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5567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534912"/>
          </a:xfrm>
        </p:spPr>
        <p:txBody>
          <a:bodyPr>
            <a:normAutofit/>
          </a:bodyPr>
          <a:lstStyle/>
          <a:p>
            <a:r>
              <a:rPr lang="en-US" dirty="0"/>
              <a:t>Our Workshop includes trying out a tool for active learning</a:t>
            </a:r>
            <a:br>
              <a:rPr lang="en-US" dirty="0"/>
            </a:br>
            <a:br>
              <a:rPr lang="en-US" dirty="0"/>
            </a:br>
            <a:r>
              <a:rPr lang="en-US" dirty="0"/>
              <a:t>Design a set of questions to query your “class” to asses learning 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-106040" y="6040728"/>
            <a:ext cx="9250040" cy="869691"/>
            <a:chOff x="-106040" y="4778952"/>
            <a:chExt cx="9250040" cy="869691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2" cstate="email">
              <a:alphaModFix amt="73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3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" y="4792478"/>
              <a:ext cx="9143999" cy="822960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064688" y="4792478"/>
              <a:ext cx="3717651" cy="822960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21032881">
              <a:off x="53449" y="4895882"/>
              <a:ext cx="2940810" cy="417020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21027370">
              <a:off x="444500" y="5283696"/>
              <a:ext cx="986162" cy="364947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 rotWithShape="1"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21056997">
              <a:off x="1426009" y="5099656"/>
              <a:ext cx="1845781" cy="531657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21006235">
              <a:off x="-106040" y="4778952"/>
              <a:ext cx="1447093" cy="35457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690601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Teaching Responsibilities</a:t>
            </a:r>
            <a:br>
              <a:rPr lang="en-US" dirty="0"/>
            </a:br>
            <a:r>
              <a:rPr lang="en-US" sz="3100" dirty="0"/>
              <a:t>In the Classroom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Began teaching Introductory Astronomy Lecture</a:t>
            </a:r>
          </a:p>
          <a:p>
            <a:pPr lvl="1"/>
            <a:r>
              <a:rPr lang="en-US" dirty="0"/>
              <a:t>Adopted department Textbook and sample syllabus</a:t>
            </a:r>
          </a:p>
          <a:p>
            <a:pPr lvl="1"/>
            <a:r>
              <a:rPr lang="en-US" dirty="0"/>
              <a:t>Planned and wrote all lectures</a:t>
            </a:r>
          </a:p>
          <a:p>
            <a:pPr lvl="1"/>
            <a:r>
              <a:rPr lang="en-US" dirty="0"/>
              <a:t>Designed a set of quizzes and exams (modeled from previous professor)</a:t>
            </a:r>
          </a:p>
          <a:p>
            <a:r>
              <a:rPr lang="en-US" dirty="0"/>
              <a:t>General Physics Lectures</a:t>
            </a:r>
          </a:p>
          <a:p>
            <a:pPr lvl="1"/>
            <a:r>
              <a:rPr lang="en-US" dirty="0"/>
              <a:t>+ Adopted Power-point </a:t>
            </a:r>
          </a:p>
          <a:p>
            <a:r>
              <a:rPr lang="en-US" dirty="0"/>
              <a:t>Calculus-based Mechanics, Thermodynamics and Electromagnetism </a:t>
            </a:r>
          </a:p>
          <a:p>
            <a:r>
              <a:rPr lang="en-US" dirty="0"/>
              <a:t>Labs include updating hardware, developing worksheets, and small telescope observations for  </a:t>
            </a:r>
            <a:r>
              <a:rPr lang="en-US" dirty="0" err="1"/>
              <a:t>Astro</a:t>
            </a:r>
            <a:r>
              <a:rPr lang="en-US" dirty="0"/>
              <a:t> Lab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-106040" y="6273177"/>
            <a:ext cx="9250040" cy="637241"/>
            <a:chOff x="-106040" y="4778952"/>
            <a:chExt cx="9250040" cy="869691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2" cstate="email">
              <a:alphaModFix amt="73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3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" y="4792478"/>
              <a:ext cx="9143999" cy="822960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064688" y="4792478"/>
              <a:ext cx="3717651" cy="822960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21032881">
              <a:off x="53449" y="4895882"/>
              <a:ext cx="2940810" cy="417020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21027370">
              <a:off x="444500" y="5283696"/>
              <a:ext cx="986162" cy="364947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21056997">
              <a:off x="1426009" y="5099656"/>
              <a:ext cx="1845781" cy="531657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21006235">
              <a:off x="-106040" y="4778952"/>
              <a:ext cx="1447093" cy="35457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56447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email">
            <a:alphaModFix amt="7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-134" b="-573"/>
          <a:stretch/>
        </p:blipFill>
        <p:spPr>
          <a:xfrm>
            <a:off x="-19703" y="0"/>
            <a:ext cx="9143999" cy="69469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773977"/>
            <a:ext cx="9124295" cy="1470025"/>
          </a:xfrm>
        </p:spPr>
        <p:txBody>
          <a:bodyPr/>
          <a:lstStyle/>
          <a:p>
            <a:r>
              <a:rPr lang="en-US" b="1" dirty="0"/>
              <a:t>Full-Time Teaching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-19703" y="2349499"/>
            <a:ext cx="9143999" cy="259300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@</a:t>
            </a:r>
          </a:p>
          <a:p>
            <a:r>
              <a:rPr lang="en-US" dirty="0">
                <a:solidFill>
                  <a:schemeClr val="bg1"/>
                </a:solidFill>
              </a:rPr>
              <a:t>Moorpark College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11353" y="5524049"/>
            <a:ext cx="3717651" cy="82296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21032881">
            <a:off x="855613" y="5576165"/>
            <a:ext cx="2940810" cy="41702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21027370">
            <a:off x="1246665" y="5989728"/>
            <a:ext cx="986162" cy="36494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21056997">
            <a:off x="2286582" y="5805688"/>
            <a:ext cx="1845781" cy="53165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21006235">
            <a:off x="378625" y="5459237"/>
            <a:ext cx="1447093" cy="354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1958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Ventura County FT Contract Obligations</a:t>
            </a:r>
            <a:endParaRPr lang="en-US" sz="31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538272" y="2163314"/>
            <a:ext cx="8229600" cy="3276770"/>
          </a:xfrm>
        </p:spPr>
        <p:txBody>
          <a:bodyPr>
            <a:normAutofit fontScale="92500" lnSpcReduction="20000"/>
          </a:bodyPr>
          <a:lstStyle/>
          <a:p>
            <a:r>
              <a:rPr lang="en-US" b="0" i="0" dirty="0">
                <a:solidFill>
                  <a:srgbClr val="000000"/>
                </a:solidFill>
                <a:latin typeface="Lucida Grande"/>
                <a:ea typeface="Lucida Grande"/>
                <a:cs typeface="Lucida Grande"/>
              </a:rPr>
              <a:t>Aside from Teaching Load (~15 units)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Lucida Grande"/>
                <a:ea typeface="Lucida Grande"/>
                <a:cs typeface="Lucida Grande"/>
              </a:rPr>
              <a:t>Equivalent to 15 classroom contact </a:t>
            </a:r>
            <a:r>
              <a:rPr lang="en-US" dirty="0" err="1">
                <a:solidFill>
                  <a:srgbClr val="000000"/>
                </a:solidFill>
                <a:latin typeface="Lucida Grande"/>
                <a:ea typeface="Lucida Grande"/>
                <a:cs typeface="Lucida Grande"/>
              </a:rPr>
              <a:t>hrs</a:t>
            </a:r>
            <a:endParaRPr lang="en-US" dirty="0">
              <a:solidFill>
                <a:srgbClr val="000000"/>
              </a:solidFill>
              <a:latin typeface="Lucida Grande"/>
              <a:ea typeface="Lucida Grande"/>
              <a:cs typeface="Lucida Grande"/>
            </a:endParaRPr>
          </a:p>
          <a:p>
            <a:pPr lvl="1"/>
            <a:endParaRPr lang="en-US" b="0" i="0" dirty="0">
              <a:solidFill>
                <a:srgbClr val="000000"/>
              </a:solidFill>
              <a:latin typeface="Lucida Grande"/>
              <a:ea typeface="Lucida Grande"/>
              <a:cs typeface="Lucida Grande"/>
            </a:endParaRPr>
          </a:p>
          <a:p>
            <a:r>
              <a:rPr lang="en-US" b="0" i="0" dirty="0">
                <a:solidFill>
                  <a:srgbClr val="000000"/>
                </a:solidFill>
                <a:latin typeface="Lucida Grande"/>
                <a:ea typeface="Lucida Grande"/>
                <a:cs typeface="Lucida Grande"/>
              </a:rPr>
              <a:t>Prof. Dev.: 35 </a:t>
            </a:r>
            <a:r>
              <a:rPr lang="en-US" b="0" i="0" dirty="0" err="1">
                <a:solidFill>
                  <a:srgbClr val="000000"/>
                </a:solidFill>
                <a:latin typeface="Lucida Grande"/>
                <a:ea typeface="Lucida Grande"/>
                <a:cs typeface="Lucida Grande"/>
              </a:rPr>
              <a:t>hrs</a:t>
            </a:r>
            <a:r>
              <a:rPr lang="en-US" b="0" i="0" dirty="0">
                <a:solidFill>
                  <a:srgbClr val="000000"/>
                </a:solidFill>
                <a:latin typeface="Lucida Grande"/>
                <a:ea typeface="Lucida Grande"/>
                <a:cs typeface="Lucida Grande"/>
              </a:rPr>
              <a:t> minimum per year</a:t>
            </a:r>
          </a:p>
          <a:p>
            <a:r>
              <a:rPr lang="en-US" dirty="0">
                <a:latin typeface="Lucida Grande"/>
                <a:cs typeface="Lucida Grande"/>
              </a:rPr>
              <a:t>Campus Svc.: 87.5 </a:t>
            </a:r>
            <a:r>
              <a:rPr lang="en-US" dirty="0" err="1">
                <a:latin typeface="Lucida Grande"/>
                <a:cs typeface="Lucida Grande"/>
              </a:rPr>
              <a:t>hrs</a:t>
            </a:r>
            <a:r>
              <a:rPr lang="en-US" dirty="0">
                <a:latin typeface="Lucida Grande"/>
                <a:cs typeface="Lucida Grande"/>
              </a:rPr>
              <a:t> minimum per semester</a:t>
            </a:r>
          </a:p>
          <a:p>
            <a:r>
              <a:rPr lang="en-US" dirty="0">
                <a:latin typeface="Lucida Grande"/>
                <a:cs typeface="Lucida Grande"/>
              </a:rPr>
              <a:t>Multi-step Tenure Process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-106040" y="6273177"/>
            <a:ext cx="9250040" cy="637241"/>
            <a:chOff x="-106040" y="4778952"/>
            <a:chExt cx="9250040" cy="869691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2" cstate="email">
              <a:alphaModFix amt="73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3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" y="4792478"/>
              <a:ext cx="9143999" cy="822960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064688" y="4792478"/>
              <a:ext cx="3717651" cy="822960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21032881">
              <a:off x="53449" y="4895882"/>
              <a:ext cx="2940810" cy="417020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21027370">
              <a:off x="444500" y="5283696"/>
              <a:ext cx="986162" cy="364947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21056997">
              <a:off x="1426009" y="5099656"/>
              <a:ext cx="1845781" cy="531657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21006235">
              <a:off x="-106040" y="4778952"/>
              <a:ext cx="1447093" cy="35457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56447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Tenure Process Simplified</a:t>
            </a:r>
            <a:endParaRPr lang="en-US" sz="31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538272" y="1417638"/>
            <a:ext cx="8229600" cy="4186285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4 </a:t>
            </a:r>
            <a:r>
              <a:rPr lang="en-US" dirty="0" err="1"/>
              <a:t>yrs</a:t>
            </a:r>
            <a:r>
              <a:rPr lang="en-US" dirty="0"/>
              <a:t> @ CC</a:t>
            </a:r>
          </a:p>
          <a:p>
            <a:r>
              <a:rPr lang="en-US" dirty="0"/>
              <a:t>6 </a:t>
            </a:r>
            <a:r>
              <a:rPr lang="en-US" dirty="0" err="1"/>
              <a:t>yrs</a:t>
            </a:r>
            <a:r>
              <a:rPr lang="en-US" dirty="0"/>
              <a:t> @ </a:t>
            </a:r>
            <a:r>
              <a:rPr lang="en-US" dirty="0" err="1"/>
              <a:t>CalState</a:t>
            </a:r>
            <a:r>
              <a:rPr lang="en-US" dirty="0"/>
              <a:t>, w/5 yr. </a:t>
            </a:r>
            <a:r>
              <a:rPr lang="en-US" dirty="0" err="1"/>
              <a:t>eval</a:t>
            </a:r>
            <a:r>
              <a:rPr lang="en-US" dirty="0"/>
              <a:t>. for full professor</a:t>
            </a:r>
          </a:p>
          <a:p>
            <a:endParaRPr lang="en-US" dirty="0"/>
          </a:p>
          <a:p>
            <a:r>
              <a:rPr lang="en-US" dirty="0"/>
              <a:t>The process involves multiple classroom visits, and an overview of the candidate’s file</a:t>
            </a:r>
          </a:p>
          <a:p>
            <a:endParaRPr lang="en-US" dirty="0"/>
          </a:p>
          <a:p>
            <a:pPr marL="285750" indent="-285750"/>
            <a:r>
              <a:rPr lang="en-US" dirty="0"/>
              <a:t>The committee bases its judgments and recommendations on four core principles:</a:t>
            </a:r>
          </a:p>
          <a:p>
            <a:pPr lvl="1">
              <a:buFont typeface="Arial"/>
              <a:buChar char="•"/>
            </a:pPr>
            <a:r>
              <a:rPr lang="en-US" sz="2900" dirty="0"/>
              <a:t>teaching effectiveness</a:t>
            </a:r>
          </a:p>
          <a:p>
            <a:pPr lvl="1">
              <a:buFont typeface="Arial"/>
              <a:buChar char="•"/>
            </a:pPr>
            <a:r>
              <a:rPr lang="en-US" sz="2900" dirty="0"/>
              <a:t>research and publications </a:t>
            </a:r>
            <a:r>
              <a:rPr lang="en-US" sz="2900" dirty="0">
                <a:solidFill>
                  <a:srgbClr val="FF0000"/>
                </a:solidFill>
              </a:rPr>
              <a:t>(Not for CC)</a:t>
            </a:r>
          </a:p>
          <a:p>
            <a:pPr lvl="1">
              <a:buFont typeface="Arial"/>
              <a:buChar char="•"/>
            </a:pPr>
            <a:r>
              <a:rPr lang="en-US" sz="2900" dirty="0"/>
              <a:t>service to the campus and</a:t>
            </a:r>
          </a:p>
          <a:p>
            <a:pPr lvl="1">
              <a:buFont typeface="Arial"/>
              <a:buChar char="•"/>
            </a:pPr>
            <a:r>
              <a:rPr lang="en-US" sz="2900" dirty="0"/>
              <a:t>community and overall collegiality</a:t>
            </a:r>
          </a:p>
          <a:p>
            <a:pPr marL="285750" indent="-285750"/>
            <a:endParaRPr lang="en-US" dirty="0"/>
          </a:p>
          <a:p>
            <a:pPr marL="285750" indent="-285750"/>
            <a:r>
              <a:rPr lang="en-US" dirty="0"/>
              <a:t>Teaching effectiveness is determined by</a:t>
            </a:r>
          </a:p>
          <a:p>
            <a:pPr lvl="1">
              <a:buFont typeface="Arial"/>
              <a:buChar char="•"/>
            </a:pPr>
            <a:r>
              <a:rPr lang="en-US" sz="2900" dirty="0"/>
              <a:t>classroom visits from the Tenure Committee</a:t>
            </a:r>
          </a:p>
          <a:p>
            <a:pPr lvl="1">
              <a:buFont typeface="Arial"/>
              <a:buChar char="•"/>
            </a:pPr>
            <a:r>
              <a:rPr lang="en-US" sz="2900" dirty="0"/>
              <a:t>evaluations from students.</a:t>
            </a:r>
          </a:p>
          <a:p>
            <a:pPr lvl="1">
              <a:buFont typeface="Arial"/>
              <a:buChar char="•"/>
            </a:pPr>
            <a:r>
              <a:rPr lang="en-US" sz="2900" dirty="0"/>
              <a:t>Portfolio material</a:t>
            </a:r>
          </a:p>
          <a:p>
            <a:endParaRPr lang="en-US" b="0" i="0" dirty="0">
              <a:solidFill>
                <a:srgbClr val="000000"/>
              </a:solidFill>
              <a:latin typeface="Lucida Grande"/>
              <a:ea typeface="Lucida Grande"/>
              <a:cs typeface="Lucida Grande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-106040" y="6273177"/>
            <a:ext cx="9250040" cy="637241"/>
            <a:chOff x="-106040" y="4778952"/>
            <a:chExt cx="9250040" cy="869691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2" cstate="email">
              <a:alphaModFix amt="73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3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" y="4792478"/>
              <a:ext cx="9143999" cy="822960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064688" y="4792478"/>
              <a:ext cx="3717651" cy="822960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21032881">
              <a:off x="53449" y="4895882"/>
              <a:ext cx="2940810" cy="417020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21027370">
              <a:off x="444500" y="5283696"/>
              <a:ext cx="986162" cy="364947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21056997">
              <a:off x="1426009" y="5099656"/>
              <a:ext cx="1845781" cy="531657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21006235">
              <a:off x="-106040" y="4778952"/>
              <a:ext cx="1447093" cy="35457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30881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4" dur="500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Faculty Campus Involvement</a:t>
            </a:r>
            <a:br>
              <a:rPr lang="en-US" dirty="0"/>
            </a:br>
            <a:r>
              <a:rPr lang="en-US" sz="3100" dirty="0"/>
              <a:t>from committees to governance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682888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Teacher are part of the campus infrastructure.</a:t>
            </a:r>
          </a:p>
          <a:p>
            <a:r>
              <a:rPr lang="en-US" dirty="0"/>
              <a:t>There is so much more to being a full-time teacher than only teaching.</a:t>
            </a:r>
          </a:p>
          <a:p>
            <a:r>
              <a:rPr lang="en-US" dirty="0"/>
              <a:t>Our responsibilities extend outside the classroom in many ways; i.e.,</a:t>
            </a:r>
          </a:p>
          <a:p>
            <a:pPr lvl="1"/>
            <a:r>
              <a:rPr lang="en-US" dirty="0"/>
              <a:t>hiring committees,</a:t>
            </a:r>
          </a:p>
          <a:p>
            <a:pPr lvl="1"/>
            <a:r>
              <a:rPr lang="en-US" dirty="0"/>
              <a:t>professional development,</a:t>
            </a:r>
          </a:p>
          <a:p>
            <a:pPr lvl="1"/>
            <a:r>
              <a:rPr lang="en-US" dirty="0"/>
              <a:t>Mentoring student clubs,</a:t>
            </a:r>
          </a:p>
          <a:p>
            <a:pPr lvl="1"/>
            <a:r>
              <a:rPr lang="en-US" dirty="0"/>
              <a:t>Advising undergrad and graduate projects and thesis dissertations,</a:t>
            </a:r>
          </a:p>
          <a:p>
            <a:pPr lvl="1"/>
            <a:r>
              <a:rPr lang="en-US" dirty="0"/>
              <a:t>faculty senate,</a:t>
            </a:r>
          </a:p>
          <a:p>
            <a:pPr lvl="1"/>
            <a:r>
              <a:rPr lang="en-US" dirty="0"/>
              <a:t>making recommendations to facilities,</a:t>
            </a:r>
          </a:p>
          <a:p>
            <a:pPr lvl="1"/>
            <a:r>
              <a:rPr lang="en-US" dirty="0"/>
              <a:t>applying for grants to enhance student programs and curriculum,</a:t>
            </a:r>
          </a:p>
          <a:p>
            <a:pPr lvl="1"/>
            <a:r>
              <a:rPr lang="en-US" dirty="0"/>
              <a:t>Redesigning curriculum and class materials</a:t>
            </a:r>
          </a:p>
          <a:p>
            <a:pPr lvl="1"/>
            <a:r>
              <a:rPr lang="en-US" dirty="0"/>
              <a:t>Campus service (info tables on week 1),</a:t>
            </a:r>
          </a:p>
          <a:p>
            <a:pPr lvl="1"/>
            <a:r>
              <a:rPr lang="en-US" dirty="0"/>
              <a:t>Student Success Conferences, etc... The list goes on and on.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1) Satisfy your contract, and 2) choose what attracts you the most.</a:t>
            </a:r>
          </a:p>
          <a:p>
            <a:r>
              <a:rPr lang="en-US" dirty="0"/>
              <a:t>You’ll learn more than you think via Trial &amp; Error 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-106040" y="6273177"/>
            <a:ext cx="9250040" cy="637241"/>
            <a:chOff x="-106040" y="4778952"/>
            <a:chExt cx="9250040" cy="869691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3" cstate="email">
              <a:alphaModFix amt="73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3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" y="4792478"/>
              <a:ext cx="9143999" cy="822960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064688" y="4792478"/>
              <a:ext cx="3717651" cy="822960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21032881">
              <a:off x="53449" y="4895882"/>
              <a:ext cx="2940810" cy="417020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21027370">
              <a:off x="444500" y="5283696"/>
              <a:ext cx="986162" cy="364947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21056997">
              <a:off x="1426009" y="5099656"/>
              <a:ext cx="1845781" cy="531657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21006235">
              <a:off x="-106040" y="4778952"/>
              <a:ext cx="1447093" cy="354579"/>
            </a:xfrm>
            <a:prstGeom prst="rect">
              <a:avLst/>
            </a:prstGeom>
          </p:spPr>
        </p:pic>
      </p:grpSp>
      <p:pic>
        <p:nvPicPr>
          <p:cNvPr id="2" name="Picture 1" descr="AA009659.png"/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81304" y="5130380"/>
            <a:ext cx="1005496" cy="989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260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16664" y="328677"/>
            <a:ext cx="2285662" cy="4332263"/>
          </a:xfrm>
        </p:spPr>
        <p:txBody>
          <a:bodyPr>
            <a:normAutofit/>
          </a:bodyPr>
          <a:lstStyle/>
          <a:p>
            <a:r>
              <a:rPr lang="en-US" dirty="0"/>
              <a:t>Spring 2018 Weekly Schedule</a:t>
            </a:r>
            <a:endParaRPr lang="en-US" sz="3100" dirty="0"/>
          </a:p>
        </p:txBody>
      </p:sp>
      <p:grpSp>
        <p:nvGrpSpPr>
          <p:cNvPr id="8" name="Group 7"/>
          <p:cNvGrpSpPr/>
          <p:nvPr/>
        </p:nvGrpSpPr>
        <p:grpSpPr>
          <a:xfrm>
            <a:off x="-106040" y="6273177"/>
            <a:ext cx="9250040" cy="637241"/>
            <a:chOff x="-106040" y="4778952"/>
            <a:chExt cx="9250040" cy="869691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2" cstate="email">
              <a:alphaModFix amt="73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3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" y="4792478"/>
              <a:ext cx="9143999" cy="822960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064688" y="4792478"/>
              <a:ext cx="3717651" cy="822960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21032881">
              <a:off x="53449" y="4895882"/>
              <a:ext cx="2940810" cy="417020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21027370">
              <a:off x="444500" y="5283696"/>
              <a:ext cx="986162" cy="364947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21056997">
              <a:off x="1426009" y="5099656"/>
              <a:ext cx="1845781" cy="531657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21006235">
              <a:off x="-106040" y="4778952"/>
              <a:ext cx="1447093" cy="354579"/>
            </a:xfrm>
            <a:prstGeom prst="rect">
              <a:avLst/>
            </a:prstGeom>
          </p:spPr>
        </p:pic>
      </p:grpSp>
      <p:pic>
        <p:nvPicPr>
          <p:cNvPr id="6" name="Picture 5" descr="MySchedule.pdf"/>
          <p:cNvPicPr>
            <a:picLocks noChangeAspect="1"/>
          </p:cNvPicPr>
          <p:nvPr/>
        </p:nvPicPr>
        <p:blipFill rotWithShape="1"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502" b="18837"/>
          <a:stretch/>
        </p:blipFill>
        <p:spPr>
          <a:xfrm>
            <a:off x="2903958" y="121590"/>
            <a:ext cx="6240042" cy="6029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447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952</TotalTime>
  <Words>888</Words>
  <Application>Microsoft Macintosh PowerPoint</Application>
  <PresentationFormat>On-screen Show (4:3)</PresentationFormat>
  <Paragraphs>188</Paragraphs>
  <Slides>36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4" baseType="lpstr">
      <vt:lpstr>ＭＳ Ｐゴシック</vt:lpstr>
      <vt:lpstr>Arial</vt:lpstr>
      <vt:lpstr>Calibri</vt:lpstr>
      <vt:lpstr>Calibri Bold</vt:lpstr>
      <vt:lpstr>Lucida Grande</vt:lpstr>
      <vt:lpstr>Mangal</vt:lpstr>
      <vt:lpstr>Times New Roman</vt:lpstr>
      <vt:lpstr>Office Theme</vt:lpstr>
      <vt:lpstr>Research &amp; Teaching</vt:lpstr>
      <vt:lpstr>Outline</vt:lpstr>
      <vt:lpstr>My Teaching Experience How I got started</vt:lpstr>
      <vt:lpstr>Teaching Responsibilities In the Classroom</vt:lpstr>
      <vt:lpstr>Full-Time Teaching</vt:lpstr>
      <vt:lpstr>Ventura County FT Contract Obligations</vt:lpstr>
      <vt:lpstr>Tenure Process Simplified</vt:lpstr>
      <vt:lpstr>Faculty Campus Involvement from committees to governance</vt:lpstr>
      <vt:lpstr>Spring 2018 Weekly Schedule</vt:lpstr>
      <vt:lpstr>Student Research</vt:lpstr>
      <vt:lpstr>Student Research— for experience and/or for credit</vt:lpstr>
      <vt:lpstr>Spring 2016 Planet Hunters from Moorpark College</vt:lpstr>
      <vt:lpstr>Moorpark—Spring 2016 Interns</vt:lpstr>
      <vt:lpstr>JPL Summer 2017 Interns</vt:lpstr>
      <vt:lpstr>National Physics Faculty Stats</vt:lpstr>
      <vt:lpstr>Physics Doctorates  Initial Employment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Present Teaching Challenges</vt:lpstr>
      <vt:lpstr>PowerPoint Presentation</vt:lpstr>
      <vt:lpstr>It’s a difficult Problem</vt:lpstr>
      <vt:lpstr>PowerPoint Presentation</vt:lpstr>
      <vt:lpstr>Enable a Paradigm shift from this…</vt:lpstr>
      <vt:lpstr>… toward this</vt:lpstr>
      <vt:lpstr>For Example: Intro Physics at Illinois (Spring 2018)</vt:lpstr>
      <vt:lpstr>Big Challenge (2008)</vt:lpstr>
      <vt:lpstr>PowerPoint Presentation</vt:lpstr>
      <vt:lpstr>The result was astonishing:</vt:lpstr>
      <vt:lpstr>Checkpoint Study Scores</vt:lpstr>
      <vt:lpstr>Student Perception of Physics Course</vt:lpstr>
      <vt:lpstr>The “Millennials” are in College</vt:lpstr>
      <vt:lpstr>Thank You!</vt:lpstr>
      <vt:lpstr>Our Workshop includes trying out a tool for active learning  Design a set of questions to query your “class” to asses learning </vt:lpstr>
    </vt:vector>
  </TitlesOfParts>
  <Company/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Research &amp; Teaching</dc:title>
  <dc:creator>FARISA MORALES</dc:creator>
  <cp:lastModifiedBy>Choquet, Elodie M.</cp:lastModifiedBy>
  <cp:revision>135</cp:revision>
  <cp:lastPrinted>2018-06-04T18:52:27Z</cp:lastPrinted>
  <dcterms:created xsi:type="dcterms:W3CDTF">2018-05-10T04:25:43Z</dcterms:created>
  <dcterms:modified xsi:type="dcterms:W3CDTF">2018-06-04T18:52:52Z</dcterms:modified>
</cp:coreProperties>
</file>